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85" r:id="rId1"/>
  </p:sldMasterIdLst>
  <p:notesMasterIdLst>
    <p:notesMasterId r:id="rId60"/>
  </p:notesMasterIdLst>
  <p:handoutMasterIdLst>
    <p:handoutMasterId r:id="rId61"/>
  </p:handoutMasterIdLst>
  <p:sldIdLst>
    <p:sldId id="1669" r:id="rId2"/>
    <p:sldId id="1678" r:id="rId3"/>
    <p:sldId id="1816" r:id="rId4"/>
    <p:sldId id="2152" r:id="rId5"/>
    <p:sldId id="2153" r:id="rId6"/>
    <p:sldId id="2016" r:id="rId7"/>
    <p:sldId id="2017" r:id="rId8"/>
    <p:sldId id="2018" r:id="rId9"/>
    <p:sldId id="2019" r:id="rId10"/>
    <p:sldId id="2028" r:id="rId11"/>
    <p:sldId id="2020" r:id="rId12"/>
    <p:sldId id="2021" r:id="rId13"/>
    <p:sldId id="2022" r:id="rId14"/>
    <p:sldId id="2023" r:id="rId15"/>
    <p:sldId id="2024" r:id="rId16"/>
    <p:sldId id="2025" r:id="rId17"/>
    <p:sldId id="2026" r:id="rId18"/>
    <p:sldId id="2027" r:id="rId19"/>
    <p:sldId id="2014" r:id="rId20"/>
    <p:sldId id="2029" r:id="rId21"/>
    <p:sldId id="2030" r:id="rId22"/>
    <p:sldId id="2032" r:id="rId23"/>
    <p:sldId id="1879" r:id="rId24"/>
    <p:sldId id="2031" r:id="rId25"/>
    <p:sldId id="2033" r:id="rId26"/>
    <p:sldId id="2035" r:id="rId27"/>
    <p:sldId id="2034" r:id="rId28"/>
    <p:sldId id="2036" r:id="rId29"/>
    <p:sldId id="2015" r:id="rId30"/>
    <p:sldId id="2094" r:id="rId31"/>
    <p:sldId id="2079" r:id="rId32"/>
    <p:sldId id="2078" r:id="rId33"/>
    <p:sldId id="2082" r:id="rId34"/>
    <p:sldId id="1691" r:id="rId35"/>
    <p:sldId id="2155" r:id="rId36"/>
    <p:sldId id="1876" r:id="rId37"/>
    <p:sldId id="2089" r:id="rId38"/>
    <p:sldId id="2090" r:id="rId39"/>
    <p:sldId id="2085" r:id="rId40"/>
    <p:sldId id="2088" r:id="rId41"/>
    <p:sldId id="2087" r:id="rId42"/>
    <p:sldId id="2104" r:id="rId43"/>
    <p:sldId id="1706" r:id="rId44"/>
    <p:sldId id="2077" r:id="rId45"/>
    <p:sldId id="1904" r:id="rId46"/>
    <p:sldId id="2114" r:id="rId47"/>
    <p:sldId id="2111" r:id="rId48"/>
    <p:sldId id="2112" r:id="rId49"/>
    <p:sldId id="2154" r:id="rId50"/>
    <p:sldId id="2107" r:id="rId51"/>
    <p:sldId id="2096" r:id="rId52"/>
    <p:sldId id="2097" r:id="rId53"/>
    <p:sldId id="2098" r:id="rId54"/>
    <p:sldId id="2099" r:id="rId55"/>
    <p:sldId id="2101" r:id="rId56"/>
    <p:sldId id="1798" r:id="rId57"/>
    <p:sldId id="1799" r:id="rId58"/>
    <p:sldId id="1903" r:id="rId59"/>
  </p:sldIdLst>
  <p:sldSz cx="9144000" cy="6858000" type="screen4x3"/>
  <p:notesSz cx="6807200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223">
          <p15:clr>
            <a:srgbClr val="A4A3A4"/>
          </p15:clr>
        </p15:guide>
        <p15:guide id="4" pos="2236">
          <p15:clr>
            <a:srgbClr val="A4A3A4"/>
          </p15:clr>
        </p15:guide>
        <p15:guide id="5" orient="horz" pos="3036">
          <p15:clr>
            <a:srgbClr val="A4A3A4"/>
          </p15:clr>
        </p15:guide>
        <p15:guide id="6" orient="horz" pos="3130">
          <p15:clr>
            <a:srgbClr val="A4A3A4"/>
          </p15:clr>
        </p15:guide>
        <p15:guide id="7" pos="2053">
          <p15:clr>
            <a:srgbClr val="A4A3A4"/>
          </p15:clr>
        </p15:guide>
        <p15:guide id="8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Krob" initials="DK" lastIdx="1" clrIdx="0">
    <p:extLst>
      <p:ext uri="{19B8F6BF-5375-455C-9EA6-DF929625EA0E}">
        <p15:presenceInfo xmlns:p15="http://schemas.microsoft.com/office/powerpoint/2012/main" userId="99b065af12c883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CCCC"/>
    <a:srgbClr val="FF9999"/>
    <a:srgbClr val="993366"/>
    <a:srgbClr val="FF6600"/>
    <a:srgbClr val="0033CC"/>
    <a:srgbClr val="FF7C80"/>
    <a:srgbClr val="99CCFF"/>
    <a:srgbClr val="66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5" autoAdjust="0"/>
    <p:restoredTop sz="97914" autoAdjust="0"/>
  </p:normalViewPr>
  <p:slideViewPr>
    <p:cSldViewPr snapToGrid="0">
      <p:cViewPr varScale="1">
        <p:scale>
          <a:sx n="93" d="100"/>
          <a:sy n="93" d="100"/>
        </p:scale>
        <p:origin x="1080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52"/>
    </p:cViewPr>
  </p:sorterViewPr>
  <p:notesViewPr>
    <p:cSldViewPr snapToGrid="0">
      <p:cViewPr varScale="1">
        <p:scale>
          <a:sx n="47" d="100"/>
          <a:sy n="47" d="100"/>
        </p:scale>
        <p:origin x="-2958" y="-108"/>
      </p:cViewPr>
      <p:guideLst>
        <p:guide orient="horz" pos="3126"/>
        <p:guide pos="2141"/>
        <p:guide orient="horz" pos="3223"/>
        <p:guide pos="2236"/>
        <p:guide orient="horz" pos="3036"/>
        <p:guide orient="horz" pos="3130"/>
        <p:guide pos="205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529" cy="497524"/>
          </a:xfrm>
          <a:prstGeom prst="rect">
            <a:avLst/>
          </a:prstGeom>
        </p:spPr>
        <p:txBody>
          <a:bodyPr vert="horz" lIns="91549" tIns="45775" rIns="91549" bIns="45775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5084" y="1"/>
            <a:ext cx="2950529" cy="497524"/>
          </a:xfrm>
          <a:prstGeom prst="rect">
            <a:avLst/>
          </a:prstGeom>
        </p:spPr>
        <p:txBody>
          <a:bodyPr vert="horz" lIns="91549" tIns="45775" rIns="91549" bIns="45775" rtlCol="0"/>
          <a:lstStyle>
            <a:lvl1pPr algn="r">
              <a:defRPr sz="1200"/>
            </a:lvl1pPr>
          </a:lstStyle>
          <a:p>
            <a:fld id="{C729DDCE-5246-4054-BEAE-4B5FD2021DB5}" type="datetimeFigureOut">
              <a:rPr lang="fr-FR" smtClean="0"/>
              <a:pPr/>
              <a:t>12/09/2021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0227"/>
            <a:ext cx="2950529" cy="497523"/>
          </a:xfrm>
          <a:prstGeom prst="rect">
            <a:avLst/>
          </a:prstGeom>
        </p:spPr>
        <p:txBody>
          <a:bodyPr vert="horz" lIns="91549" tIns="45775" rIns="91549" bIns="45775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5084" y="9440227"/>
            <a:ext cx="2950529" cy="497523"/>
          </a:xfrm>
          <a:prstGeom prst="rect">
            <a:avLst/>
          </a:prstGeom>
        </p:spPr>
        <p:txBody>
          <a:bodyPr vert="horz" lIns="91549" tIns="45775" rIns="91549" bIns="45775" rtlCol="0" anchor="b"/>
          <a:lstStyle>
            <a:lvl1pPr algn="r">
              <a:defRPr sz="1200"/>
            </a:lvl1pPr>
          </a:lstStyle>
          <a:p>
            <a:fld id="{BD75109E-80AC-452D-9772-AC3DCB0597C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936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529" cy="497524"/>
          </a:xfrm>
          <a:prstGeom prst="rect">
            <a:avLst/>
          </a:prstGeom>
        </p:spPr>
        <p:txBody>
          <a:bodyPr vert="horz" lIns="91549" tIns="45775" rIns="91549" bIns="45775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5084" y="1"/>
            <a:ext cx="2950529" cy="497524"/>
          </a:xfrm>
          <a:prstGeom prst="rect">
            <a:avLst/>
          </a:prstGeom>
        </p:spPr>
        <p:txBody>
          <a:bodyPr vert="horz" lIns="91549" tIns="45775" rIns="91549" bIns="45775" rtlCol="0"/>
          <a:lstStyle>
            <a:lvl1pPr algn="r">
              <a:defRPr sz="1200"/>
            </a:lvl1pPr>
          </a:lstStyle>
          <a:p>
            <a:pPr>
              <a:defRPr/>
            </a:pPr>
            <a:fld id="{9CE827F4-F16D-4D52-B2B0-7E65B4A557A1}" type="datetimeFigureOut">
              <a:rPr lang="fr-FR"/>
              <a:pPr>
                <a:defRPr/>
              </a:pPr>
              <a:t>12/09/2021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9" tIns="45775" rIns="91549" bIns="45775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403" y="4720908"/>
            <a:ext cx="5446396" cy="4472940"/>
          </a:xfrm>
          <a:prstGeom prst="rect">
            <a:avLst/>
          </a:prstGeom>
        </p:spPr>
        <p:txBody>
          <a:bodyPr vert="horz" lIns="91549" tIns="45775" rIns="91549" bIns="45775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0227"/>
            <a:ext cx="2950529" cy="497523"/>
          </a:xfrm>
          <a:prstGeom prst="rect">
            <a:avLst/>
          </a:prstGeom>
        </p:spPr>
        <p:txBody>
          <a:bodyPr vert="horz" lIns="91549" tIns="45775" rIns="91549" bIns="4577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5084" y="9440227"/>
            <a:ext cx="2950529" cy="497523"/>
          </a:xfrm>
          <a:prstGeom prst="rect">
            <a:avLst/>
          </a:prstGeom>
        </p:spPr>
        <p:txBody>
          <a:bodyPr vert="horz" lIns="91549" tIns="45775" rIns="91549" bIns="45775" rtlCol="0" anchor="b"/>
          <a:lstStyle>
            <a:lvl1pPr algn="r">
              <a:defRPr sz="1200"/>
            </a:lvl1pPr>
          </a:lstStyle>
          <a:p>
            <a:pPr>
              <a:defRPr/>
            </a:pPr>
            <a:fld id="{1455C934-F4A5-421A-A401-B2C0E673108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855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5C934-F4A5-421A-A401-B2C0E6731087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975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35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1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47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32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78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17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70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839C72-DAF4-47FF-A2F2-F87B3B121BB7}" type="datetime1">
              <a:rPr lang="fr-FR"/>
              <a:pPr/>
              <a:t>12/09/2021</a:t>
            </a:fld>
            <a:endParaRPr lang="fr-F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A71AA-AEED-47BE-B062-C1C6827E1362}" type="slidenum">
              <a:rPr lang="fr-FR"/>
              <a:pPr/>
              <a:t>19</a:t>
            </a:fld>
            <a:endParaRPr lang="fr-FR" dirty="0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Ce chapitre commence par une ouverture sur un exemple hors contexte automobile puis revient au contexte automobile.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8294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81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7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839C72-DAF4-47FF-A2F2-F87B3B121BB7}" type="datetime1">
              <a:rPr lang="fr-FR"/>
              <a:pPr/>
              <a:t>12/09/2021</a:t>
            </a:fld>
            <a:endParaRPr lang="fr-F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A71AA-AEED-47BE-B062-C1C6827E1362}" type="slidenum">
              <a:rPr lang="fr-FR"/>
              <a:pPr/>
              <a:t>2</a:t>
            </a:fld>
            <a:endParaRPr lang="fr-FR" dirty="0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739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61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49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93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7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0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45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839C72-DAF4-47FF-A2F2-F87B3B121BB7}" type="datetime1">
              <a:rPr lang="fr-FR"/>
              <a:pPr/>
              <a:t>12/09/2021</a:t>
            </a:fld>
            <a:endParaRPr lang="fr-F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A71AA-AEED-47BE-B062-C1C6827E1362}" type="slidenum">
              <a:rPr lang="fr-FR"/>
              <a:pPr/>
              <a:t>29</a:t>
            </a:fld>
            <a:endParaRPr lang="fr-FR" dirty="0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15684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839C72-DAF4-47FF-A2F2-F87B3B121BB7}" type="datetime1">
              <a:rPr lang="fr-FR"/>
              <a:pPr/>
              <a:t>12/09/2021</a:t>
            </a:fld>
            <a:endParaRPr lang="fr-F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A71AA-AEED-47BE-B062-C1C6827E1362}" type="slidenum">
              <a:rPr lang="fr-FR"/>
              <a:pPr/>
              <a:t>30</a:t>
            </a:fld>
            <a:endParaRPr lang="fr-FR" dirty="0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Ce chapitre commence par une ouverture sur un exemple hors contexte automobile puis revient au contexte automobile.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2987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839C72-DAF4-47FF-A2F2-F87B3B121BB7}" type="datetime1">
              <a:rPr lang="fr-FR"/>
              <a:pPr/>
              <a:t>12/09/2021</a:t>
            </a:fld>
            <a:endParaRPr lang="fr-F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A71AA-AEED-47BE-B062-C1C6827E1362}" type="slidenum">
              <a:rPr lang="fr-FR"/>
              <a:pPr/>
              <a:t>35</a:t>
            </a:fld>
            <a:endParaRPr lang="fr-FR" dirty="0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Ce chapitre commence par une ouverture sur un exemple hors contexte automobile puis revient au contexte automobile.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2170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839C72-DAF4-47FF-A2F2-F87B3B121BB7}" type="datetime1">
              <a:rPr lang="fr-FR"/>
              <a:pPr/>
              <a:t>12/09/2021</a:t>
            </a:fld>
            <a:endParaRPr lang="fr-F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A71AA-AEED-47BE-B062-C1C6827E1362}" type="slidenum">
              <a:rPr lang="fr-FR"/>
              <a:pPr/>
              <a:t>43</a:t>
            </a:fld>
            <a:endParaRPr lang="fr-FR" dirty="0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Ce chapitre commence par une ouverture sur un exemple hors contexte automobile puis revient au contexte automobile.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73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839C72-DAF4-47FF-A2F2-F87B3B121BB7}" type="datetime1">
              <a:rPr lang="fr-FR"/>
              <a:pPr/>
              <a:t>12/09/2021</a:t>
            </a:fld>
            <a:endParaRPr lang="fr-F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A71AA-AEED-47BE-B062-C1C6827E1362}" type="slidenum">
              <a:rPr lang="fr-FR"/>
              <a:pPr/>
              <a:t>5</a:t>
            </a:fld>
            <a:endParaRPr lang="fr-FR" dirty="0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6201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839C72-DAF4-47FF-A2F2-F87B3B121BB7}" type="datetime1">
              <a:rPr lang="fr-FR"/>
              <a:pPr/>
              <a:t>12/09/2021</a:t>
            </a:fld>
            <a:endParaRPr lang="fr-F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A71AA-AEED-47BE-B062-C1C6827E1362}" type="slidenum">
              <a:rPr lang="fr-FR"/>
              <a:pPr/>
              <a:t>44</a:t>
            </a:fld>
            <a:endParaRPr lang="fr-FR" dirty="0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Ce chapitre commence par une ouverture sur un exemple hors contexte automobile puis revient au contexte automobile.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402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3858736" y="4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/>
          <a:lstStyle/>
          <a:p>
            <a:pPr algn="r" defTabSz="977550" eaLnBrk="0" hangingPunct="0">
              <a:defRPr/>
            </a:pPr>
            <a:fld id="{61CE8C2E-1553-4C15-B2C8-2EEDA46FF4B8}" type="datetime1">
              <a:rPr lang="fr-FR" sz="1300">
                <a:cs typeface="+mn-cs"/>
              </a:rPr>
              <a:pPr algn="r" defTabSz="977550" eaLnBrk="0" hangingPunct="0">
                <a:defRPr/>
              </a:pPr>
              <a:t>12/09/2021</a:t>
            </a:fld>
            <a:endParaRPr lang="fr-FR" sz="1300" dirty="0"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3858736" y="9441372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 anchor="b"/>
          <a:lstStyle/>
          <a:p>
            <a:pPr algn="r" defTabSz="977550" eaLnBrk="0" hangingPunct="0">
              <a:defRPr/>
            </a:pPr>
            <a:fld id="{15478AF5-B7FB-4096-87C5-411169635AD8}" type="slidenum">
              <a:rPr lang="fr-FR" sz="1300">
                <a:cs typeface="+mn-cs"/>
              </a:rPr>
              <a:pPr algn="r" defTabSz="977550" eaLnBrk="0" hangingPunct="0">
                <a:defRPr/>
              </a:pPr>
              <a:t>45</a:t>
            </a:fld>
            <a:endParaRPr lang="fr-FR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321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3858736" y="4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/>
          <a:lstStyle/>
          <a:p>
            <a:pPr algn="r" defTabSz="977550" eaLnBrk="0" hangingPunct="0">
              <a:defRPr/>
            </a:pPr>
            <a:fld id="{61CE8C2E-1553-4C15-B2C8-2EEDA46FF4B8}" type="datetime1">
              <a:rPr lang="fr-FR" sz="1300">
                <a:cs typeface="+mn-cs"/>
              </a:rPr>
              <a:pPr algn="r" defTabSz="977550" eaLnBrk="0" hangingPunct="0">
                <a:defRPr/>
              </a:pPr>
              <a:t>12/09/2021</a:t>
            </a:fld>
            <a:endParaRPr lang="fr-FR" sz="1300" dirty="0"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3858736" y="9441372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 anchor="b"/>
          <a:lstStyle/>
          <a:p>
            <a:pPr algn="r" defTabSz="977550" eaLnBrk="0" hangingPunct="0">
              <a:defRPr/>
            </a:pPr>
            <a:fld id="{15478AF5-B7FB-4096-87C5-411169635AD8}" type="slidenum">
              <a:rPr lang="fr-FR" sz="1300">
                <a:cs typeface="+mn-cs"/>
              </a:rPr>
              <a:pPr algn="r" defTabSz="977550" eaLnBrk="0" hangingPunct="0">
                <a:defRPr/>
              </a:pPr>
              <a:t>46</a:t>
            </a:fld>
            <a:endParaRPr lang="fr-FR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790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3858736" y="4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/>
          <a:lstStyle/>
          <a:p>
            <a:pPr algn="r" defTabSz="977550" eaLnBrk="0" hangingPunct="0">
              <a:defRPr/>
            </a:pPr>
            <a:fld id="{61CE8C2E-1553-4C15-B2C8-2EEDA46FF4B8}" type="datetime1">
              <a:rPr lang="fr-FR" sz="1300">
                <a:cs typeface="+mn-cs"/>
              </a:rPr>
              <a:pPr algn="r" defTabSz="977550" eaLnBrk="0" hangingPunct="0">
                <a:defRPr/>
              </a:pPr>
              <a:t>12/09/2021</a:t>
            </a:fld>
            <a:endParaRPr lang="fr-FR" sz="1300" dirty="0"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3858736" y="9441372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 anchor="b"/>
          <a:lstStyle/>
          <a:p>
            <a:pPr algn="r" defTabSz="977550" eaLnBrk="0" hangingPunct="0">
              <a:defRPr/>
            </a:pPr>
            <a:fld id="{15478AF5-B7FB-4096-87C5-411169635AD8}" type="slidenum">
              <a:rPr lang="fr-FR" sz="1300">
                <a:cs typeface="+mn-cs"/>
              </a:rPr>
              <a:pPr algn="r" defTabSz="977550" eaLnBrk="0" hangingPunct="0">
                <a:defRPr/>
              </a:pPr>
              <a:t>47</a:t>
            </a:fld>
            <a:endParaRPr lang="fr-FR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3076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3858736" y="4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/>
          <a:lstStyle/>
          <a:p>
            <a:pPr algn="r" defTabSz="977550" eaLnBrk="0" hangingPunct="0">
              <a:defRPr/>
            </a:pPr>
            <a:fld id="{61CE8C2E-1553-4C15-B2C8-2EEDA46FF4B8}" type="datetime1">
              <a:rPr lang="fr-FR" sz="1300">
                <a:cs typeface="+mn-cs"/>
              </a:rPr>
              <a:pPr algn="r" defTabSz="977550" eaLnBrk="0" hangingPunct="0">
                <a:defRPr/>
              </a:pPr>
              <a:t>12/09/2021</a:t>
            </a:fld>
            <a:endParaRPr lang="fr-FR" sz="1300" dirty="0"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3858736" y="9441372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 anchor="b"/>
          <a:lstStyle/>
          <a:p>
            <a:pPr algn="r" defTabSz="977550" eaLnBrk="0" hangingPunct="0">
              <a:defRPr/>
            </a:pPr>
            <a:fld id="{15478AF5-B7FB-4096-87C5-411169635AD8}" type="slidenum">
              <a:rPr lang="fr-FR" sz="1300">
                <a:cs typeface="+mn-cs"/>
              </a:rPr>
              <a:pPr algn="r" defTabSz="977550" eaLnBrk="0" hangingPunct="0">
                <a:defRPr/>
              </a:pPr>
              <a:t>48</a:t>
            </a:fld>
            <a:endParaRPr lang="fr-FR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820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839C72-DAF4-47FF-A2F2-F87B3B121BB7}" type="datetime1">
              <a:rPr lang="fr-FR"/>
              <a:pPr/>
              <a:t>12/09/2021</a:t>
            </a:fld>
            <a:endParaRPr lang="fr-F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A71AA-AEED-47BE-B062-C1C6827E1362}" type="slidenum">
              <a:rPr lang="fr-FR"/>
              <a:pPr/>
              <a:t>49</a:t>
            </a:fld>
            <a:endParaRPr lang="fr-FR" dirty="0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Ce chapitre commence par une ouverture sur un exemple hors contexte automobile puis revient au contexte automobile.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81497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3858736" y="4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/>
          <a:lstStyle/>
          <a:p>
            <a:pPr algn="r" defTabSz="977550" eaLnBrk="0" hangingPunct="0">
              <a:defRPr/>
            </a:pPr>
            <a:fld id="{61CE8C2E-1553-4C15-B2C8-2EEDA46FF4B8}" type="datetime1">
              <a:rPr lang="fr-FR" sz="1300">
                <a:cs typeface="+mn-cs"/>
              </a:rPr>
              <a:pPr algn="r" defTabSz="977550" eaLnBrk="0" hangingPunct="0">
                <a:defRPr/>
              </a:pPr>
              <a:t>12/09/2021</a:t>
            </a:fld>
            <a:endParaRPr lang="fr-FR" sz="1300" dirty="0"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3858736" y="9441372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 anchor="b"/>
          <a:lstStyle/>
          <a:p>
            <a:pPr algn="r" defTabSz="977550" eaLnBrk="0" hangingPunct="0">
              <a:defRPr/>
            </a:pPr>
            <a:fld id="{15478AF5-B7FB-4096-87C5-411169635AD8}" type="slidenum">
              <a:rPr lang="fr-FR" sz="1300">
                <a:cs typeface="+mn-cs"/>
              </a:rPr>
              <a:pPr algn="r" defTabSz="977550" eaLnBrk="0" hangingPunct="0">
                <a:defRPr/>
              </a:pPr>
              <a:t>50</a:t>
            </a:fld>
            <a:endParaRPr lang="fr-FR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949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3858736" y="4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/>
          <a:lstStyle/>
          <a:p>
            <a:pPr algn="r" defTabSz="977550" eaLnBrk="0" hangingPunct="0">
              <a:defRPr/>
            </a:pPr>
            <a:fld id="{61CE8C2E-1553-4C15-B2C8-2EEDA46FF4B8}" type="datetime1">
              <a:rPr lang="fr-FR" sz="1300">
                <a:cs typeface="+mn-cs"/>
              </a:rPr>
              <a:pPr algn="r" defTabSz="977550" eaLnBrk="0" hangingPunct="0">
                <a:defRPr/>
              </a:pPr>
              <a:t>12/09/2021</a:t>
            </a:fld>
            <a:endParaRPr lang="fr-FR" sz="1300" dirty="0"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3858736" y="9441372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 anchor="b"/>
          <a:lstStyle/>
          <a:p>
            <a:pPr algn="r" defTabSz="977550" eaLnBrk="0" hangingPunct="0">
              <a:defRPr/>
            </a:pPr>
            <a:fld id="{15478AF5-B7FB-4096-87C5-411169635AD8}" type="slidenum">
              <a:rPr lang="fr-FR" sz="1300">
                <a:cs typeface="+mn-cs"/>
              </a:rPr>
              <a:pPr algn="r" defTabSz="977550" eaLnBrk="0" hangingPunct="0">
                <a:defRPr/>
              </a:pPr>
              <a:t>51</a:t>
            </a:fld>
            <a:endParaRPr lang="fr-FR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4065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3858736" y="4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/>
          <a:lstStyle/>
          <a:p>
            <a:pPr algn="r" defTabSz="977550" eaLnBrk="0" hangingPunct="0">
              <a:defRPr/>
            </a:pPr>
            <a:fld id="{61CE8C2E-1553-4C15-B2C8-2EEDA46FF4B8}" type="datetime1">
              <a:rPr lang="fr-FR" sz="1300">
                <a:cs typeface="+mn-cs"/>
              </a:rPr>
              <a:pPr algn="r" defTabSz="977550" eaLnBrk="0" hangingPunct="0">
                <a:defRPr/>
              </a:pPr>
              <a:t>12/09/2021</a:t>
            </a:fld>
            <a:endParaRPr lang="fr-FR" sz="1300" dirty="0"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3858736" y="9441372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 anchor="b"/>
          <a:lstStyle/>
          <a:p>
            <a:pPr algn="r" defTabSz="977550" eaLnBrk="0" hangingPunct="0">
              <a:defRPr/>
            </a:pPr>
            <a:fld id="{15478AF5-B7FB-4096-87C5-411169635AD8}" type="slidenum">
              <a:rPr lang="fr-FR" sz="1300">
                <a:cs typeface="+mn-cs"/>
              </a:rPr>
              <a:pPr algn="r" defTabSz="977550" eaLnBrk="0" hangingPunct="0">
                <a:defRPr/>
              </a:pPr>
              <a:t>52</a:t>
            </a:fld>
            <a:endParaRPr lang="fr-FR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3452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3858736" y="4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/>
          <a:lstStyle/>
          <a:p>
            <a:pPr algn="r" defTabSz="977550" eaLnBrk="0" hangingPunct="0">
              <a:defRPr/>
            </a:pPr>
            <a:fld id="{61CE8C2E-1553-4C15-B2C8-2EEDA46FF4B8}" type="datetime1">
              <a:rPr lang="fr-FR" sz="1300">
                <a:cs typeface="+mn-cs"/>
              </a:rPr>
              <a:pPr algn="r" defTabSz="977550" eaLnBrk="0" hangingPunct="0">
                <a:defRPr/>
              </a:pPr>
              <a:t>12/09/2021</a:t>
            </a:fld>
            <a:endParaRPr lang="fr-FR" sz="1300" dirty="0"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3858736" y="9441372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 anchor="b"/>
          <a:lstStyle/>
          <a:p>
            <a:pPr algn="r" defTabSz="977550" eaLnBrk="0" hangingPunct="0">
              <a:defRPr/>
            </a:pPr>
            <a:fld id="{15478AF5-B7FB-4096-87C5-411169635AD8}" type="slidenum">
              <a:rPr lang="fr-FR" sz="1300">
                <a:cs typeface="+mn-cs"/>
              </a:rPr>
              <a:pPr algn="r" defTabSz="977550" eaLnBrk="0" hangingPunct="0">
                <a:defRPr/>
              </a:pPr>
              <a:t>53</a:t>
            </a:fld>
            <a:endParaRPr lang="fr-FR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96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051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3858736" y="4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/>
          <a:lstStyle/>
          <a:p>
            <a:pPr algn="r" defTabSz="977550" eaLnBrk="0" hangingPunct="0">
              <a:defRPr/>
            </a:pPr>
            <a:fld id="{61CE8C2E-1553-4C15-B2C8-2EEDA46FF4B8}" type="datetime1">
              <a:rPr lang="fr-FR" sz="1300">
                <a:cs typeface="+mn-cs"/>
              </a:rPr>
              <a:pPr algn="r" defTabSz="977550" eaLnBrk="0" hangingPunct="0">
                <a:defRPr/>
              </a:pPr>
              <a:t>12/09/2021</a:t>
            </a:fld>
            <a:endParaRPr lang="fr-FR" sz="1300" dirty="0"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3858736" y="9441372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 anchor="b"/>
          <a:lstStyle/>
          <a:p>
            <a:pPr algn="r" defTabSz="977550" eaLnBrk="0" hangingPunct="0">
              <a:defRPr/>
            </a:pPr>
            <a:fld id="{15478AF5-B7FB-4096-87C5-411169635AD8}" type="slidenum">
              <a:rPr lang="fr-FR" sz="1300">
                <a:cs typeface="+mn-cs"/>
              </a:rPr>
              <a:pPr algn="r" defTabSz="977550" eaLnBrk="0" hangingPunct="0">
                <a:defRPr/>
              </a:pPr>
              <a:t>54</a:t>
            </a:fld>
            <a:endParaRPr lang="fr-FR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4568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3858736" y="4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/>
          <a:lstStyle/>
          <a:p>
            <a:pPr algn="r" defTabSz="977550" eaLnBrk="0" hangingPunct="0">
              <a:defRPr/>
            </a:pPr>
            <a:fld id="{61CE8C2E-1553-4C15-B2C8-2EEDA46FF4B8}" type="datetime1">
              <a:rPr lang="fr-FR" sz="1300">
                <a:cs typeface="+mn-cs"/>
              </a:rPr>
              <a:pPr algn="r" defTabSz="977550" eaLnBrk="0" hangingPunct="0">
                <a:defRPr/>
              </a:pPr>
              <a:t>12/09/2021</a:t>
            </a:fld>
            <a:endParaRPr lang="fr-FR" sz="1300" dirty="0"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3858736" y="9441372"/>
            <a:ext cx="2948467" cy="497969"/>
          </a:xfrm>
          <a:prstGeom prst="rect">
            <a:avLst/>
          </a:prstGeom>
          <a:noFill/>
        </p:spPr>
        <p:txBody>
          <a:bodyPr lIns="97683" tIns="48844" rIns="97683" bIns="48844" anchor="b"/>
          <a:lstStyle/>
          <a:p>
            <a:pPr algn="r" defTabSz="977550" eaLnBrk="0" hangingPunct="0">
              <a:defRPr/>
            </a:pPr>
            <a:fld id="{15478AF5-B7FB-4096-87C5-411169635AD8}" type="slidenum">
              <a:rPr lang="fr-FR" sz="1300">
                <a:cs typeface="+mn-cs"/>
              </a:rPr>
              <a:pPr algn="r" defTabSz="977550" eaLnBrk="0" hangingPunct="0">
                <a:defRPr/>
              </a:pPr>
              <a:t>55</a:t>
            </a:fld>
            <a:endParaRPr lang="fr-FR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1224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839C72-DAF4-47FF-A2F2-F87B3B121BB7}" type="datetime1">
              <a:rPr lang="fr-FR"/>
              <a:pPr/>
              <a:t>12/09/2021</a:t>
            </a:fld>
            <a:endParaRPr lang="fr-F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A71AA-AEED-47BE-B062-C1C6827E1362}" type="slidenum">
              <a:rPr lang="fr-FR"/>
              <a:pPr/>
              <a:t>56</a:t>
            </a:fld>
            <a:endParaRPr lang="fr-FR" dirty="0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Ce chapitre commence par une ouverture sur un exemple hors contexte automobile puis revient au contexte automobile.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7393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5C934-F4A5-421A-A401-B2C0E6731087}" type="slidenum">
              <a:rPr lang="fr-FR" smtClean="0"/>
              <a:pPr>
                <a:defRPr/>
              </a:pPr>
              <a:t>58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604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88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7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80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9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7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3519" y="3536990"/>
            <a:ext cx="8716962" cy="47746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3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Nom du projet</a:t>
            </a:r>
          </a:p>
        </p:txBody>
      </p:sp>
      <p:sp>
        <p:nvSpPr>
          <p:cNvPr id="19" name="Espace réservé du texte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078705" y="6228054"/>
            <a:ext cx="4763545" cy="477465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None/>
              <a:defRPr sz="1800" b="1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Nom des présentateurs</a:t>
            </a:r>
          </a:p>
        </p:txBody>
      </p:sp>
      <p:pic>
        <p:nvPicPr>
          <p:cNvPr id="14" name="Picture 4" descr="E:\Architecture Système\shutterstock_116294944.jpg"/>
          <p:cNvPicPr>
            <a:picLocks noChangeAspect="1" noChangeArrowheads="1"/>
          </p:cNvPicPr>
          <p:nvPr userDrawn="1"/>
        </p:nvPicPr>
        <p:blipFill>
          <a:blip r:embed="rId2" cstate="print"/>
          <a:srcRect l="28703" t="10757" r="8778" b="30531"/>
          <a:stretch>
            <a:fillRect/>
          </a:stretch>
        </p:blipFill>
        <p:spPr bwMode="auto">
          <a:xfrm>
            <a:off x="291996" y="1700993"/>
            <a:ext cx="1872208" cy="123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5" descr="shutterstock_133595555.jpg"/>
          <p:cNvPicPr>
            <a:picLocks noChangeAspect="1"/>
          </p:cNvPicPr>
          <p:nvPr userDrawn="1"/>
        </p:nvPicPr>
        <p:blipFill>
          <a:blip r:embed="rId3" cstate="print"/>
          <a:srcRect l="31004" t="9164" r="35802" b="58961"/>
          <a:stretch>
            <a:fillRect/>
          </a:stretch>
        </p:blipFill>
        <p:spPr bwMode="auto">
          <a:xfrm>
            <a:off x="5508104" y="1543139"/>
            <a:ext cx="1728192" cy="13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890" y="1443882"/>
            <a:ext cx="2537278" cy="1496828"/>
          </a:xfrm>
          <a:prstGeom prst="rect">
            <a:avLst/>
          </a:prstGeom>
        </p:spPr>
      </p:pic>
      <p:pic>
        <p:nvPicPr>
          <p:cNvPr id="21" name="Image 12" descr="shutterstock_110323865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2756" y="1514597"/>
            <a:ext cx="1728192" cy="14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5" descr="Logo-Cesames-HD.jpg"/>
          <p:cNvPicPr>
            <a:picLocks noChangeAspect="1"/>
          </p:cNvPicPr>
          <p:nvPr userDrawn="1"/>
        </p:nvPicPr>
        <p:blipFill>
          <a:blip r:embed="rId6" cstate="print"/>
          <a:srcRect b="-4323"/>
          <a:stretch>
            <a:fillRect/>
          </a:stretch>
        </p:blipFill>
        <p:spPr bwMode="auto">
          <a:xfrm>
            <a:off x="307762" y="188640"/>
            <a:ext cx="1554101" cy="145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4" descr="shutterstock_94603471.jpg"/>
          <p:cNvPicPr>
            <a:picLocks noChangeAspect="1"/>
          </p:cNvPicPr>
          <p:nvPr userDrawn="1"/>
        </p:nvPicPr>
        <p:blipFill>
          <a:blip r:embed="rId7" cstate="print"/>
          <a:srcRect l="27768" t="13760" r="6615" b="18100"/>
          <a:stretch>
            <a:fillRect/>
          </a:stretch>
        </p:blipFill>
        <p:spPr bwMode="auto">
          <a:xfrm>
            <a:off x="3779912" y="1519798"/>
            <a:ext cx="1728192" cy="14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3" descr="okFotolia_813933_M.jpg"/>
          <p:cNvPicPr>
            <a:picLocks noChangeAspect="1"/>
          </p:cNvPicPr>
          <p:nvPr userDrawn="1"/>
        </p:nvPicPr>
        <p:blipFill>
          <a:blip r:embed="rId8" cstate="print"/>
          <a:srcRect l="2824" r="23742"/>
          <a:stretch>
            <a:fillRect/>
          </a:stretch>
        </p:blipFill>
        <p:spPr bwMode="auto">
          <a:xfrm>
            <a:off x="1972890" y="188640"/>
            <a:ext cx="1944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932"/>
          <a:stretch>
            <a:fillRect/>
          </a:stretch>
        </p:blipFill>
        <p:spPr>
          <a:xfrm>
            <a:off x="7096181" y="188640"/>
            <a:ext cx="1759724" cy="1512168"/>
          </a:xfrm>
          <a:prstGeom prst="rect">
            <a:avLst/>
          </a:prstGeom>
        </p:spPr>
      </p:pic>
      <p:pic>
        <p:nvPicPr>
          <p:cNvPr id="26" name="Image 6" descr="shutterstock_159333275.jpg"/>
          <p:cNvPicPr>
            <a:picLocks noChangeAspect="1"/>
          </p:cNvPicPr>
          <p:nvPr userDrawn="1"/>
        </p:nvPicPr>
        <p:blipFill>
          <a:blip r:embed="rId10" cstate="print"/>
          <a:srcRect l="16079" r="14954" b="10007"/>
          <a:stretch>
            <a:fillRect/>
          </a:stretch>
        </p:blipFill>
        <p:spPr bwMode="auto">
          <a:xfrm>
            <a:off x="3779912" y="188640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6" descr="shutterstock_134383154.jpg"/>
          <p:cNvPicPr>
            <a:picLocks noChangeAspect="1"/>
          </p:cNvPicPr>
          <p:nvPr userDrawn="1"/>
        </p:nvPicPr>
        <p:blipFill>
          <a:blip r:embed="rId11" cstate="print"/>
          <a:srcRect l="16465" r="12199"/>
          <a:stretch>
            <a:fillRect/>
          </a:stretch>
        </p:blipFill>
        <p:spPr bwMode="auto">
          <a:xfrm>
            <a:off x="5508104" y="188640"/>
            <a:ext cx="16246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455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5754" y="188640"/>
            <a:ext cx="7140741" cy="540000"/>
          </a:xfrm>
          <a:prstGeom prst="rect">
            <a:avLst/>
          </a:prstGeom>
        </p:spPr>
        <p:txBody>
          <a:bodyPr anchor="ctr"/>
          <a:lstStyle>
            <a:lvl1pPr algn="l"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3" hasCustomPrompt="1"/>
          </p:nvPr>
        </p:nvSpPr>
        <p:spPr>
          <a:xfrm>
            <a:off x="1328332" y="189771"/>
            <a:ext cx="540000" cy="540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6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6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6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Espace réservé du numéro de diapositive 5"/>
          <p:cNvSpPr txBox="1">
            <a:spLocks/>
          </p:cNvSpPr>
          <p:nvPr userDrawn="1"/>
        </p:nvSpPr>
        <p:spPr>
          <a:xfrm>
            <a:off x="6833843" y="65715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B5FF5F6B-36A1-4848-89EC-A94C07F2D9C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6" descr="shutterstock_159333275.jpg"/>
          <p:cNvPicPr>
            <a:picLocks noChangeAspect="1"/>
          </p:cNvPicPr>
          <p:nvPr userDrawn="1"/>
        </p:nvPicPr>
        <p:blipFill>
          <a:blip r:embed="rId2" cstate="print"/>
          <a:srcRect l="16079" t="29455" r="11470" b="19959"/>
          <a:stretch>
            <a:fillRect/>
          </a:stretch>
        </p:blipFill>
        <p:spPr bwMode="auto">
          <a:xfrm>
            <a:off x="215928" y="174154"/>
            <a:ext cx="1068586" cy="56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0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5754" y="188640"/>
            <a:ext cx="7140741" cy="540000"/>
          </a:xfrm>
          <a:prstGeom prst="rect">
            <a:avLst/>
          </a:prstGeom>
        </p:spPr>
        <p:txBody>
          <a:bodyPr anchor="ctr"/>
          <a:lstStyle>
            <a:lvl1pPr algn="l"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Wingdings" pitchFamily="2" charset="2"/>
              <a:buChar char="§"/>
              <a:defRPr sz="2000"/>
            </a:lvl1pPr>
            <a:lvl2pPr marL="742950" indent="-285750"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1400"/>
            </a:lvl3pPr>
            <a:lvl4pPr marL="1600200" indent="-228600">
              <a:buFont typeface="Wingdings" pitchFamily="2" charset="2"/>
              <a:buChar char="§"/>
              <a:defRPr sz="1400"/>
            </a:lvl4pPr>
            <a:lvl5pPr marL="2057400" indent="-228600">
              <a:buClr>
                <a:schemeClr val="accent5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3" hasCustomPrompt="1"/>
          </p:nvPr>
        </p:nvSpPr>
        <p:spPr>
          <a:xfrm>
            <a:off x="1328332" y="188640"/>
            <a:ext cx="540000" cy="540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6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6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6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6842911" y="65715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B5FF5F6B-36A1-4848-89EC-A94C07F2D9C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6" descr="shutterstock_159333275.jpg"/>
          <p:cNvPicPr>
            <a:picLocks noChangeAspect="1"/>
          </p:cNvPicPr>
          <p:nvPr userDrawn="1"/>
        </p:nvPicPr>
        <p:blipFill>
          <a:blip r:embed="rId2" cstate="print"/>
          <a:srcRect l="16079" t="29455" r="11470" b="19959"/>
          <a:stretch>
            <a:fillRect/>
          </a:stretch>
        </p:blipFill>
        <p:spPr bwMode="auto">
          <a:xfrm>
            <a:off x="215928" y="174154"/>
            <a:ext cx="1068586" cy="56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859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738" y="188919"/>
            <a:ext cx="7347717" cy="539442"/>
          </a:xfrm>
          <a:prstGeom prst="rect">
            <a:avLst/>
          </a:prstGeom>
        </p:spPr>
        <p:txBody>
          <a:bodyPr anchor="ctr"/>
          <a:lstStyle>
            <a:lvl1pPr algn="l"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52752" y="1196752"/>
            <a:ext cx="7228295" cy="4608512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SzPct val="150000"/>
              <a:buFont typeface="Arial" pitchFamily="34" charset="0"/>
              <a:buChar char="•"/>
              <a:tabLst/>
              <a:defRPr sz="2600" b="1" baseline="0">
                <a:solidFill>
                  <a:schemeClr val="tx1"/>
                </a:solidFill>
              </a:defRPr>
            </a:lvl1pPr>
            <a:lvl2pPr marL="800100" indent="-342900">
              <a:spcBef>
                <a:spcPts val="1800"/>
              </a:spcBef>
              <a:buClr>
                <a:schemeClr val="tx2"/>
              </a:buClr>
              <a:buSzPct val="150000"/>
              <a:buFont typeface="Wingdings" pitchFamily="2" charset="2"/>
              <a:buChar char="§"/>
              <a:defRPr sz="2400" b="1" baseline="0">
                <a:solidFill>
                  <a:schemeClr val="tx1"/>
                </a:solidFill>
              </a:defRPr>
            </a:lvl2pPr>
            <a:lvl3pPr marL="1257300" indent="-342900">
              <a:spcBef>
                <a:spcPts val="1800"/>
              </a:spcBef>
              <a:buClr>
                <a:srgbClr val="7F504A"/>
              </a:buClr>
              <a:buSzPct val="140000"/>
              <a:buFont typeface="Arial" pitchFamily="34" charset="0"/>
              <a:buChar char="•"/>
              <a:defRPr sz="2000" b="1"/>
            </a:lvl3pPr>
            <a:lvl4pPr marL="1657350" indent="-285750">
              <a:spcBef>
                <a:spcPts val="1800"/>
              </a:spcBef>
              <a:buClr>
                <a:srgbClr val="7F504A"/>
              </a:buClr>
              <a:buSzPct val="140000"/>
              <a:buFont typeface="Arial" pitchFamily="34" charset="0"/>
              <a:buChar char="•"/>
              <a:defRPr sz="1800" b="1"/>
            </a:lvl4pPr>
            <a:lvl5pPr marL="2114550" indent="-285750">
              <a:spcBef>
                <a:spcPts val="1800"/>
              </a:spcBef>
              <a:buClr>
                <a:srgbClr val="7F504A"/>
              </a:buClr>
              <a:buSzPct val="140000"/>
              <a:buFont typeface="Arial" pitchFamily="34" charset="0"/>
              <a:buChar char="•"/>
              <a:defRPr sz="1800" b="1"/>
            </a:lvl5pPr>
          </a:lstStyle>
          <a:p>
            <a:pPr lvl="0"/>
            <a:r>
              <a:rPr lang="fr-FR" dirty="0"/>
              <a:t>Partie 1</a:t>
            </a:r>
          </a:p>
          <a:p>
            <a:pPr lvl="1"/>
            <a:r>
              <a:rPr lang="fr-FR" dirty="0"/>
              <a:t>Partie 1.1</a:t>
            </a:r>
          </a:p>
          <a:p>
            <a:pPr lvl="0"/>
            <a:r>
              <a:rPr lang="fr-FR" dirty="0"/>
              <a:t>Partie 2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lang="fr-FR" dirty="0"/>
              <a:t>Partie 3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lang="fr-FR" dirty="0"/>
              <a:t>Partie 4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lang="fr-FR" dirty="0"/>
              <a:t>Partie 5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46020" y="1700808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b="1" dirty="0"/>
              <a:t>1</a:t>
            </a:r>
            <a:endParaRPr lang="fr-FR" dirty="0"/>
          </a:p>
        </p:txBody>
      </p:sp>
      <p:sp>
        <p:nvSpPr>
          <p:cNvPr id="16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46020" y="2904623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b="1" dirty="0"/>
              <a:t>2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1446020" y="3535475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b="1" dirty="0"/>
              <a:t>3</a:t>
            </a:r>
            <a:endParaRPr lang="fr-FR" dirty="0"/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 hasCustomPrompt="1"/>
          </p:nvPr>
        </p:nvSpPr>
        <p:spPr>
          <a:xfrm>
            <a:off x="1446020" y="4166327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b="1" dirty="0"/>
              <a:t>4</a:t>
            </a:r>
            <a:endParaRPr lang="fr-FR" dirty="0"/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46020" y="4797180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b="1" dirty="0"/>
              <a:t>5</a:t>
            </a:r>
            <a:endParaRPr lang="fr-FR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36236" y="65715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B5FF5F6B-36A1-4848-89EC-A94C07F2D9C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Picture 4" descr="E:\Architecture Système\shutterstock_116294944.jpg"/>
          <p:cNvPicPr>
            <a:picLocks noChangeAspect="1" noChangeArrowheads="1"/>
          </p:cNvPicPr>
          <p:nvPr userDrawn="1"/>
        </p:nvPicPr>
        <p:blipFill>
          <a:blip r:embed="rId2" cstate="print"/>
          <a:srcRect l="34565" t="28348" r="30611" b="30531"/>
          <a:stretch>
            <a:fillRect/>
          </a:stretch>
        </p:blipFill>
        <p:spPr bwMode="auto">
          <a:xfrm>
            <a:off x="-1787" y="1424351"/>
            <a:ext cx="978125" cy="8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331"/>
          <a:stretch>
            <a:fillRect/>
          </a:stretch>
        </p:blipFill>
        <p:spPr>
          <a:xfrm>
            <a:off x="-1787" y="2288447"/>
            <a:ext cx="978125" cy="86409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932"/>
          <a:stretch>
            <a:fillRect/>
          </a:stretch>
        </p:blipFill>
        <p:spPr>
          <a:xfrm>
            <a:off x="-1786" y="2934753"/>
            <a:ext cx="980524" cy="914720"/>
          </a:xfrm>
          <a:prstGeom prst="rect">
            <a:avLst/>
          </a:prstGeom>
        </p:spPr>
      </p:pic>
      <p:pic>
        <p:nvPicPr>
          <p:cNvPr id="24" name="Image 6" descr="shutterstock_159333275.jpg"/>
          <p:cNvPicPr>
            <a:picLocks noChangeAspect="1"/>
          </p:cNvPicPr>
          <p:nvPr userDrawn="1"/>
        </p:nvPicPr>
        <p:blipFill>
          <a:blip r:embed="rId5" cstate="print"/>
          <a:srcRect l="16079" r="11470" b="10007"/>
          <a:stretch>
            <a:fillRect/>
          </a:stretch>
        </p:blipFill>
        <p:spPr bwMode="auto">
          <a:xfrm>
            <a:off x="-1786" y="620688"/>
            <a:ext cx="9730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4" descr="shutterstock_94603471.jpg"/>
          <p:cNvPicPr>
            <a:picLocks noChangeAspect="1"/>
          </p:cNvPicPr>
          <p:nvPr userDrawn="1"/>
        </p:nvPicPr>
        <p:blipFill>
          <a:blip r:embed="rId6" cstate="print"/>
          <a:srcRect l="25034" t="13760" r="6615" b="18100"/>
          <a:stretch>
            <a:fillRect/>
          </a:stretch>
        </p:blipFill>
        <p:spPr bwMode="auto">
          <a:xfrm>
            <a:off x="3609" y="-10885"/>
            <a:ext cx="967991" cy="77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3" descr="okFotolia_813933_M.jpg"/>
          <p:cNvPicPr>
            <a:picLocks noChangeAspect="1"/>
          </p:cNvPicPr>
          <p:nvPr userDrawn="1"/>
        </p:nvPicPr>
        <p:blipFill>
          <a:blip r:embed="rId7" cstate="print"/>
          <a:srcRect l="2824" r="23742"/>
          <a:stretch>
            <a:fillRect/>
          </a:stretch>
        </p:blipFill>
        <p:spPr bwMode="auto">
          <a:xfrm>
            <a:off x="-1786" y="3717032"/>
            <a:ext cx="9805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6" descr="shutterstock_134383154.jpg"/>
          <p:cNvPicPr>
            <a:picLocks noChangeAspect="1"/>
          </p:cNvPicPr>
          <p:nvPr userDrawn="1"/>
        </p:nvPicPr>
        <p:blipFill>
          <a:blip r:embed="rId8" cstate="print"/>
          <a:srcRect l="21149" r="25101" b="37261"/>
          <a:stretch>
            <a:fillRect/>
          </a:stretch>
        </p:blipFill>
        <p:spPr bwMode="auto">
          <a:xfrm>
            <a:off x="-1786" y="4437112"/>
            <a:ext cx="9805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12" descr="shutterstock_110323865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786" y="5157192"/>
            <a:ext cx="98215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" y="5908478"/>
            <a:ext cx="987444" cy="9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962218" y="4367465"/>
            <a:ext cx="5695399" cy="2135269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algn="ctr"/>
            <a:r>
              <a:rPr lang="fr-FR" altLang="fr-FR" sz="2000" dirty="0">
                <a:ea typeface="MS PGothic" pitchFamily="34" charset="-128"/>
              </a:rPr>
              <a:t>Raison sociale</a:t>
            </a:r>
            <a:endParaRPr lang="fr-FR" altLang="fr-FR" sz="2000" b="0" dirty="0">
              <a:ea typeface="MS PGothic" pitchFamily="34" charset="-128"/>
            </a:endParaRPr>
          </a:p>
        </p:txBody>
      </p:sp>
      <p:pic>
        <p:nvPicPr>
          <p:cNvPr id="13" name="Picture 2" descr="C:\Users\Alice Parisot\Documents\CESAMES\Marketing\Logos\EN-Logo-Cesames-Quadr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84"/>
          <a:stretch>
            <a:fillRect/>
          </a:stretch>
        </p:blipFill>
        <p:spPr bwMode="auto">
          <a:xfrm>
            <a:off x="500460" y="4355433"/>
            <a:ext cx="2461759" cy="214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5715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B5FF5F6B-36A1-4848-89EC-A94C07F2D9C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59" y="461890"/>
            <a:ext cx="8157158" cy="38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2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9"/>
          <p:cNvGrpSpPr>
            <a:grpSpLocks/>
          </p:cNvGrpSpPr>
          <p:nvPr userDrawn="1"/>
        </p:nvGrpSpPr>
        <p:grpSpPr bwMode="auto">
          <a:xfrm>
            <a:off x="0" y="-11113"/>
            <a:ext cx="9144000" cy="6872288"/>
            <a:chOff x="0" y="-11392"/>
            <a:chExt cx="9144000" cy="6872567"/>
          </a:xfrm>
        </p:grpSpPr>
        <p:pic>
          <p:nvPicPr>
            <p:cNvPr id="5" name="Picture 16" descr="C:\Documents and Settings\Daniel Krob\Bureau\Spirale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5" r="-8" b="4173"/>
            <a:stretch>
              <a:fillRect/>
            </a:stretch>
          </p:blipFill>
          <p:spPr bwMode="auto">
            <a:xfrm>
              <a:off x="0" y="3175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-11392"/>
              <a:ext cx="9144000" cy="6624907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5754" y="188640"/>
            <a:ext cx="7140741" cy="540000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3" hasCustomPrompt="1"/>
          </p:nvPr>
        </p:nvSpPr>
        <p:spPr>
          <a:xfrm>
            <a:off x="1328332" y="188640"/>
            <a:ext cx="540000" cy="540000"/>
          </a:xfrm>
          <a:prstGeom prst="rect">
            <a:avLst/>
          </a:prstGeom>
          <a:solidFill>
            <a:srgbClr val="7F504A"/>
          </a:solidFill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6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6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6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1144587"/>
            <a:ext cx="8261350" cy="5030301"/>
          </a:xfrm>
          <a:prstGeom prst="rect">
            <a:avLst/>
          </a:prstGeom>
        </p:spPr>
        <p:txBody>
          <a:bodyPr anchor="ctr"/>
          <a:lstStyle>
            <a:lvl1pPr marL="457200" marR="0" indent="-381000" algn="l" defTabSz="914400" rtl="0" eaLnBrk="0" fontAlgn="base" latinLnBrk="0" hangingPunct="0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rgbClr val="EF2B2F"/>
              </a:buClr>
              <a:buSzPct val="75000"/>
              <a:buFont typeface="Wingdings" pitchFamily="2" charset="2"/>
              <a:buChar char="l"/>
              <a:tabLst/>
              <a:defRPr lang="fr-FR" sz="18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81000" algn="l" rtl="0" eaLnBrk="0" fontAlgn="base" hangingPunct="0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rgbClr val="EF2B2F"/>
              </a:buClr>
              <a:buSzPct val="75000"/>
              <a:buFont typeface="Wingdings" pitchFamily="2" charset="2"/>
              <a:buChar char="l"/>
              <a:defRPr lang="fr-FR" sz="18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>
              <a:spcBef>
                <a:spcPts val="1800"/>
              </a:spcBef>
              <a:buClr>
                <a:srgbClr val="7F504A"/>
              </a:buClr>
              <a:buSzPct val="140000"/>
              <a:buFont typeface="Arial" pitchFamily="34" charset="0"/>
              <a:buChar char="•"/>
              <a:defRPr sz="2000" b="1"/>
            </a:lvl3pPr>
            <a:lvl4pPr marL="1657350" indent="-285750">
              <a:spcBef>
                <a:spcPts val="1800"/>
              </a:spcBef>
              <a:buClr>
                <a:srgbClr val="7F504A"/>
              </a:buClr>
              <a:buSzPct val="140000"/>
              <a:buFont typeface="Arial" pitchFamily="34" charset="0"/>
              <a:buChar char="•"/>
              <a:defRPr sz="1800" b="1"/>
            </a:lvl4pPr>
            <a:lvl5pPr marL="2114550" indent="-285750">
              <a:spcBef>
                <a:spcPts val="1800"/>
              </a:spcBef>
              <a:buClr>
                <a:srgbClr val="7F504A"/>
              </a:buClr>
              <a:buSzPct val="140000"/>
              <a:buFont typeface="Arial" pitchFamily="34" charset="0"/>
              <a:buChar char="•"/>
              <a:defRPr sz="1800" b="1"/>
            </a:lvl5pPr>
          </a:lstStyle>
          <a:p>
            <a:pPr lvl="0"/>
            <a:r>
              <a:rPr lang="fr-FR" dirty="0"/>
              <a:t>Partie 1</a:t>
            </a:r>
          </a:p>
          <a:p>
            <a:pPr lvl="1"/>
            <a:r>
              <a:rPr lang="fr-FR" dirty="0"/>
              <a:t>Partie 1.1</a:t>
            </a:r>
          </a:p>
          <a:p>
            <a:pPr lvl="0"/>
            <a:r>
              <a:rPr lang="fr-FR" dirty="0"/>
              <a:t>Partie 2</a:t>
            </a:r>
          </a:p>
          <a:p>
            <a:pPr marL="457200" marR="0" lvl="0" indent="-381000" algn="l" defTabSz="914400" rtl="0" eaLnBrk="0" fontAlgn="base" latinLnBrk="0" hangingPunct="0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rgbClr val="EF2B2F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fr-FR" dirty="0"/>
              <a:t>Partie 3</a:t>
            </a:r>
          </a:p>
          <a:p>
            <a:pPr marL="457200" marR="0" lvl="0" indent="-381000" algn="l" defTabSz="914400" rtl="0" eaLnBrk="0" fontAlgn="base" latinLnBrk="0" hangingPunct="0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rgbClr val="EF2B2F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fr-FR" dirty="0"/>
              <a:t>Partie 4</a:t>
            </a:r>
          </a:p>
          <a:p>
            <a:pPr marL="457200" marR="0" lvl="0" indent="-381000" algn="l" defTabSz="914400" rtl="0" eaLnBrk="0" fontAlgn="base" latinLnBrk="0" hangingPunct="0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rgbClr val="EF2B2F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fr-FR" dirty="0"/>
              <a:t>Partie 5</a:t>
            </a:r>
          </a:p>
        </p:txBody>
      </p:sp>
      <p:sp>
        <p:nvSpPr>
          <p:cNvPr id="10" name="Espace réservé du numéro de diapositive 25"/>
          <p:cNvSpPr txBox="1">
            <a:spLocks/>
          </p:cNvSpPr>
          <p:nvPr userDrawn="1"/>
        </p:nvSpPr>
        <p:spPr>
          <a:xfrm>
            <a:off x="8675688" y="6613525"/>
            <a:ext cx="442912" cy="252413"/>
          </a:xfrm>
          <a:prstGeom prst="rect">
            <a:avLst/>
          </a:prstGeom>
          <a:noFill/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09F17B71-D544-4410-BA2B-4868755F96E5}" type="slidenum">
              <a:rPr lang="fr-FR" b="1" smtClean="0"/>
              <a:pPr algn="r">
                <a:defRPr/>
              </a:pPr>
              <a:t>‹N°›</a:t>
            </a:fld>
            <a:endParaRPr lang="fr-FR" b="1" dirty="0"/>
          </a:p>
        </p:txBody>
      </p:sp>
      <p:sp>
        <p:nvSpPr>
          <p:cNvPr id="12" name="Espace réservé du numéro de diapositive 2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E7A1F1-F585-41E0-ADC0-14E1981431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102517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74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1403648" y="6669360"/>
            <a:ext cx="7740352" cy="188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5250">
              <a:defRPr/>
            </a:pPr>
            <a:endParaRPr lang="fr-FR" altLang="fr-FR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Espace réservé du numéro de diapositive 5"/>
          <p:cNvSpPr txBox="1">
            <a:spLocks/>
          </p:cNvSpPr>
          <p:nvPr userDrawn="1"/>
        </p:nvSpPr>
        <p:spPr>
          <a:xfrm>
            <a:off x="6907090" y="65797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E9746-0FA9-48F5-8E2C-CD38E9B0C9BC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2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e 6"/>
          <p:cNvGrpSpPr>
            <a:grpSpLocks/>
          </p:cNvGrpSpPr>
          <p:nvPr userDrawn="1"/>
        </p:nvGrpSpPr>
        <p:grpSpPr bwMode="auto">
          <a:xfrm>
            <a:off x="1" y="-11113"/>
            <a:ext cx="9144000" cy="6872288"/>
            <a:chOff x="0" y="-11392"/>
            <a:chExt cx="9144000" cy="6872567"/>
          </a:xfrm>
        </p:grpSpPr>
        <p:pic>
          <p:nvPicPr>
            <p:cNvPr id="1030" name="Picture 16" descr="C:\Documents and Settings\Daniel Krob\Bureau\Spirale.bmp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3"/>
            <a:stretch>
              <a:fillRect/>
            </a:stretch>
          </p:blipFill>
          <p:spPr bwMode="auto">
            <a:xfrm>
              <a:off x="0" y="3175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 userDrawn="1"/>
          </p:nvSpPr>
          <p:spPr>
            <a:xfrm>
              <a:off x="0" y="-11392"/>
              <a:ext cx="9144000" cy="6624907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5715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B5FF5F6B-36A1-4848-89EC-A94C07F2D9C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87" r:id="rId2"/>
    <p:sldLayoutId id="2147483688" r:id="rId3"/>
    <p:sldLayoutId id="2147483689" r:id="rId4"/>
    <p:sldLayoutId id="2147483690" r:id="rId5"/>
    <p:sldLayoutId id="2147483749" r:id="rId6"/>
    <p:sldLayoutId id="2147483750" r:id="rId7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0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l.archives-ouvertes.fr/hal-02561111v2/document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66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g"/><Relationship Id="rId4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g"/><Relationship Id="rId4" Type="http://schemas.openxmlformats.org/officeDocument/2006/relationships/image" Target="../media/image9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253041" y="3209189"/>
            <a:ext cx="8695671" cy="123755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/>
              <a:t>Elements of Systems Architecture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1418253" y="6228054"/>
            <a:ext cx="7423997" cy="477465"/>
          </a:xfrm>
        </p:spPr>
        <p:txBody>
          <a:bodyPr/>
          <a:lstStyle/>
          <a:p>
            <a:r>
              <a:rPr lang="fr-FR" sz="1400" dirty="0">
                <a:latin typeface="Arial" pitchFamily="34" charset="0"/>
                <a:cs typeface="Arial" pitchFamily="34" charset="0"/>
              </a:rPr>
              <a:t>AEIS –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September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13, 2021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0464" y="1385545"/>
            <a:ext cx="6230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>
                <a:solidFill>
                  <a:schemeClr val="bg1"/>
                </a:solidFill>
              </a:rPr>
              <a:t>Architecting</a:t>
            </a:r>
            <a:r>
              <a:rPr lang="fr-FR" sz="2800" b="1" dirty="0">
                <a:solidFill>
                  <a:schemeClr val="bg1"/>
                </a:solidFill>
              </a:rPr>
              <a:t> a </a:t>
            </a:r>
            <a:r>
              <a:rPr lang="fr-FR" sz="2800" b="1" dirty="0" err="1">
                <a:solidFill>
                  <a:schemeClr val="bg1"/>
                </a:solidFill>
              </a:rPr>
              <a:t>complex</a:t>
            </a:r>
            <a:r>
              <a:rPr lang="fr-FR" sz="2800" b="1" dirty="0">
                <a:solidFill>
                  <a:schemeClr val="bg1"/>
                </a:solidFill>
              </a:rPr>
              <a:t> world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pic>
        <p:nvPicPr>
          <p:cNvPr id="8" name="Image 5" descr="Logo-Cesames-HD.jpg"/>
          <p:cNvPicPr>
            <a:picLocks noChangeAspect="1"/>
          </p:cNvPicPr>
          <p:nvPr/>
        </p:nvPicPr>
        <p:blipFill>
          <a:blip r:embed="rId3" cstate="print"/>
          <a:srcRect b="-4323"/>
          <a:stretch>
            <a:fillRect/>
          </a:stretch>
        </p:blipFill>
        <p:spPr bwMode="auto">
          <a:xfrm>
            <a:off x="3929246" y="4182144"/>
            <a:ext cx="1285507" cy="120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2">
            <a:extLst>
              <a:ext uri="{FF2B5EF4-FFF2-40B4-BE49-F238E27FC236}">
                <a16:creationId xmlns:a16="http://schemas.microsoft.com/office/drawing/2014/main" id="{EE7EDE29-92AA-4432-BF80-8FB99311E35E}"/>
              </a:ext>
            </a:extLst>
          </p:cNvPr>
          <p:cNvSpPr txBox="1">
            <a:spLocks/>
          </p:cNvSpPr>
          <p:nvPr/>
        </p:nvSpPr>
        <p:spPr>
          <a:xfrm>
            <a:off x="289945" y="5672992"/>
            <a:ext cx="8695671" cy="41207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dirty="0"/>
              <a:t>Daniel KROB – CESAMES &amp; INCOSE Fellow</a:t>
            </a:r>
          </a:p>
        </p:txBody>
      </p:sp>
    </p:spTree>
    <p:extLst>
      <p:ext uri="{BB962C8B-B14F-4D97-AF65-F5344CB8AC3E}">
        <p14:creationId xmlns:p14="http://schemas.microsoft.com/office/powerpoint/2010/main" val="416259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System issue 2 – Undesired emergence (2/2) 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12" name="Line 40">
            <a:extLst>
              <a:ext uri="{FF2B5EF4-FFF2-40B4-BE49-F238E27FC236}">
                <a16:creationId xmlns:a16="http://schemas.microsoft.com/office/drawing/2014/main" id="{1322D548-6007-4783-A54A-4D564365B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556" y="5281170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3" name="Line 55">
            <a:extLst>
              <a:ext uri="{FF2B5EF4-FFF2-40B4-BE49-F238E27FC236}">
                <a16:creationId xmlns:a16="http://schemas.microsoft.com/office/drawing/2014/main" id="{4038E686-7194-46AE-8087-1C930CBC4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7581" y="5136707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4" name="Text Box 62">
            <a:extLst>
              <a:ext uri="{FF2B5EF4-FFF2-40B4-BE49-F238E27FC236}">
                <a16:creationId xmlns:a16="http://schemas.microsoft.com/office/drawing/2014/main" id="{863B9876-CDCA-455F-96DC-C4FEC102E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868" y="5495482"/>
            <a:ext cx="800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i="1"/>
              <a:t>H0 + 39s</a:t>
            </a:r>
          </a:p>
        </p:txBody>
      </p:sp>
      <p:sp>
        <p:nvSpPr>
          <p:cNvPr id="15" name="Line 63">
            <a:extLst>
              <a:ext uri="{FF2B5EF4-FFF2-40B4-BE49-F238E27FC236}">
                <a16:creationId xmlns:a16="http://schemas.microsoft.com/office/drawing/2014/main" id="{F267A501-36CA-4DD1-8667-2AC21C32A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3443" y="160769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6" name="Line 64">
            <a:extLst>
              <a:ext uri="{FF2B5EF4-FFF2-40B4-BE49-F238E27FC236}">
                <a16:creationId xmlns:a16="http://schemas.microsoft.com/office/drawing/2014/main" id="{8EEEF2B0-EAE7-4705-8010-048131D6A4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8606" y="1680720"/>
            <a:ext cx="0" cy="3743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pic>
        <p:nvPicPr>
          <p:cNvPr id="17" name="Picture 65" descr="QuickTime PlayerCAP001">
            <a:extLst>
              <a:ext uri="{FF2B5EF4-FFF2-40B4-BE49-F238E27FC236}">
                <a16:creationId xmlns:a16="http://schemas.microsoft.com/office/drawing/2014/main" id="{3C282B6D-D029-4B28-9C00-4156DCE65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06" y="1607695"/>
            <a:ext cx="12969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6" descr="QuickTime PlayerCAP002">
            <a:extLst>
              <a:ext uri="{FF2B5EF4-FFF2-40B4-BE49-F238E27FC236}">
                <a16:creationId xmlns:a16="http://schemas.microsoft.com/office/drawing/2014/main" id="{0A7A22C2-1AB3-4579-B8D2-CAA6C6D07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118" y="1607695"/>
            <a:ext cx="13223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72">
            <a:extLst>
              <a:ext uri="{FF2B5EF4-FFF2-40B4-BE49-F238E27FC236}">
                <a16:creationId xmlns:a16="http://schemas.microsoft.com/office/drawing/2014/main" id="{E28C128D-8DDE-4D41-B525-1522983EE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81" y="1607695"/>
            <a:ext cx="25193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1000" i="1"/>
              <a:t>Numerical values of Ariane 5 acceleration (5 times stronger than Ariane 4)</a:t>
            </a:r>
          </a:p>
        </p:txBody>
      </p:sp>
      <p:sp>
        <p:nvSpPr>
          <p:cNvPr id="20" name="Rectangle 74">
            <a:extLst>
              <a:ext uri="{FF2B5EF4-FFF2-40B4-BE49-F238E27FC236}">
                <a16:creationId xmlns:a16="http://schemas.microsoft.com/office/drawing/2014/main" id="{4921347B-A330-4734-9157-1DFD6A4B5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56" y="3192020"/>
            <a:ext cx="2665412" cy="136842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82800" rIns="90000" bIns="46800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100" b="1"/>
              <a:t>Inertial Reference System (IRS)</a:t>
            </a:r>
          </a:p>
          <a:p>
            <a:pPr algn="ctr"/>
            <a:endParaRPr lang="fr-FR" altLang="fr-FR" sz="1100"/>
          </a:p>
        </p:txBody>
      </p:sp>
      <p:sp>
        <p:nvSpPr>
          <p:cNvPr id="21" name="Rectangle 75">
            <a:extLst>
              <a:ext uri="{FF2B5EF4-FFF2-40B4-BE49-F238E27FC236}">
                <a16:creationId xmlns:a16="http://schemas.microsoft.com/office/drawing/2014/main" id="{BE014EC7-5379-4CE9-A22F-F6CD2EB50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368" y="2976120"/>
            <a:ext cx="504825" cy="180022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0000" tIns="46800" rIns="90000" bIns="82800" anchor="ctr" anchorCtr="1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fr-FR" sz="1100" b="1"/>
              <a:t>Automatic pilot</a:t>
            </a:r>
          </a:p>
        </p:txBody>
      </p:sp>
      <p:sp>
        <p:nvSpPr>
          <p:cNvPr id="22" name="AutoShape 79">
            <a:extLst>
              <a:ext uri="{FF2B5EF4-FFF2-40B4-BE49-F238E27FC236}">
                <a16:creationId xmlns:a16="http://schemas.microsoft.com/office/drawing/2014/main" id="{78C5D5F5-C2F3-4BD6-8D30-7E4FE57B7505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6922668" y="3761932"/>
            <a:ext cx="466725" cy="479425"/>
          </a:xfrm>
          <a:prstGeom prst="upArrow">
            <a:avLst>
              <a:gd name="adj1" fmla="val 54694"/>
              <a:gd name="adj2" fmla="val 4964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23" name="Line 80">
            <a:extLst>
              <a:ext uri="{FF2B5EF4-FFF2-40B4-BE49-F238E27FC236}">
                <a16:creationId xmlns:a16="http://schemas.microsoft.com/office/drawing/2014/main" id="{4AD2B204-2A5E-4940-A41A-A9C832670B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31543" y="2183957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24" name="Line 81">
            <a:extLst>
              <a:ext uri="{FF2B5EF4-FFF2-40B4-BE49-F238E27FC236}">
                <a16:creationId xmlns:a16="http://schemas.microsoft.com/office/drawing/2014/main" id="{26F5013C-3C99-48BF-B6C5-D7BF37CD4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8381" y="3912745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25" name="Text Box 83">
            <a:extLst>
              <a:ext uri="{FF2B5EF4-FFF2-40B4-BE49-F238E27FC236}">
                <a16:creationId xmlns:a16="http://schemas.microsoft.com/office/drawing/2014/main" id="{9EEC892F-2724-480B-A315-F5E9B789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631" y="5495482"/>
            <a:ext cx="800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i="1"/>
              <a:t>H0 + 37s</a:t>
            </a:r>
          </a:p>
        </p:txBody>
      </p:sp>
      <p:sp>
        <p:nvSpPr>
          <p:cNvPr id="26" name="Text Box 84">
            <a:extLst>
              <a:ext uri="{FF2B5EF4-FFF2-40B4-BE49-F238E27FC236}">
                <a16:creationId xmlns:a16="http://schemas.microsoft.com/office/drawing/2014/main" id="{837B8232-45FD-4A41-BA20-3C254C8A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006" y="5495482"/>
            <a:ext cx="800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i="1"/>
              <a:t>H0 + 36s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7408CE86-CDB8-44FA-92F9-4C9C8D3C8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518" y="954065"/>
            <a:ext cx="30638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b="1"/>
              <a:t>Source: Lions commission report, 1996</a:t>
            </a:r>
          </a:p>
        </p:txBody>
      </p:sp>
      <p:sp>
        <p:nvSpPr>
          <p:cNvPr id="28" name="Text Box 86">
            <a:extLst>
              <a:ext uri="{FF2B5EF4-FFF2-40B4-BE49-F238E27FC236}">
                <a16:creationId xmlns:a16="http://schemas.microsoft.com/office/drawing/2014/main" id="{1390E88C-8A78-4B34-8739-C7AC14BC6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868" y="3404745"/>
            <a:ext cx="8651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1000" i="1"/>
              <a:t>Bits signaling the problem</a:t>
            </a:r>
          </a:p>
        </p:txBody>
      </p:sp>
      <p:sp>
        <p:nvSpPr>
          <p:cNvPr id="29" name="Rectangle 88">
            <a:extLst>
              <a:ext uri="{FF2B5EF4-FFF2-40B4-BE49-F238E27FC236}">
                <a16:creationId xmlns:a16="http://schemas.microsoft.com/office/drawing/2014/main" id="{4966D896-1CA3-4D6C-B7D8-E5AFE4ADD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81" y="3623820"/>
            <a:ext cx="839787" cy="720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900"/>
              <a:t>IRS1</a:t>
            </a:r>
          </a:p>
          <a:p>
            <a:pPr algn="ctr"/>
            <a:r>
              <a:rPr lang="fr-FR" altLang="fr-FR" sz="900"/>
              <a:t>(principal)</a:t>
            </a:r>
          </a:p>
        </p:txBody>
      </p:sp>
      <p:sp>
        <p:nvSpPr>
          <p:cNvPr id="30" name="Rectangle 89">
            <a:extLst>
              <a:ext uri="{FF2B5EF4-FFF2-40B4-BE49-F238E27FC236}">
                <a16:creationId xmlns:a16="http://schemas.microsoft.com/office/drawing/2014/main" id="{DC6C8F43-CF43-4DCD-BAB6-6F86F7570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881" y="3623820"/>
            <a:ext cx="863600" cy="720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900"/>
              <a:t>IRS2</a:t>
            </a:r>
          </a:p>
          <a:p>
            <a:pPr algn="ctr"/>
            <a:r>
              <a:rPr lang="fr-FR" altLang="fr-FR" sz="900"/>
              <a:t>(emergency)</a:t>
            </a:r>
          </a:p>
          <a:p>
            <a:pPr algn="ctr"/>
            <a:endParaRPr lang="fr-FR" altLang="fr-FR" sz="300"/>
          </a:p>
          <a:p>
            <a:pPr algn="ctr"/>
            <a:r>
              <a:rPr lang="fr-FR" altLang="fr-FR" sz="900"/>
              <a:t>Clone of</a:t>
            </a:r>
          </a:p>
          <a:p>
            <a:pPr algn="ctr"/>
            <a:r>
              <a:rPr lang="fr-FR" altLang="fr-FR" sz="900"/>
              <a:t>IRS1</a:t>
            </a:r>
          </a:p>
        </p:txBody>
      </p:sp>
      <p:sp>
        <p:nvSpPr>
          <p:cNvPr id="31" name="AutoShape 102">
            <a:extLst>
              <a:ext uri="{FF2B5EF4-FFF2-40B4-BE49-F238E27FC236}">
                <a16:creationId xmlns:a16="http://schemas.microsoft.com/office/drawing/2014/main" id="{06AEE00C-519E-445C-93A8-D36D47D4488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4954962" y="3784951"/>
            <a:ext cx="466725" cy="433387"/>
          </a:xfrm>
          <a:prstGeom prst="upArrow">
            <a:avLst>
              <a:gd name="adj1" fmla="val 54694"/>
              <a:gd name="adj2" fmla="val 48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32" name="AutoShape 103">
            <a:extLst>
              <a:ext uri="{FF2B5EF4-FFF2-40B4-BE49-F238E27FC236}">
                <a16:creationId xmlns:a16="http://schemas.microsoft.com/office/drawing/2014/main" id="{791F22B0-B41B-4A31-8A7D-DC1EE98E7A5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1571206" y="3855594"/>
            <a:ext cx="465138" cy="290513"/>
          </a:xfrm>
          <a:prstGeom prst="upArrow">
            <a:avLst>
              <a:gd name="adj1" fmla="val 54694"/>
              <a:gd name="adj2" fmla="val 48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33" name="AutoShape 104">
            <a:extLst>
              <a:ext uri="{FF2B5EF4-FFF2-40B4-BE49-F238E27FC236}">
                <a16:creationId xmlns:a16="http://schemas.microsoft.com/office/drawing/2014/main" id="{5A47D91E-4631-4C02-A313-18FF20C83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556" y="3336482"/>
            <a:ext cx="1368425" cy="13589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800"/>
              <a:t>Self-</a:t>
            </a:r>
          </a:p>
          <a:p>
            <a:pPr algn="ctr"/>
            <a:r>
              <a:rPr lang="en-US" altLang="fr-FR" sz="800"/>
              <a:t>destruction</a:t>
            </a:r>
          </a:p>
        </p:txBody>
      </p:sp>
      <p:sp>
        <p:nvSpPr>
          <p:cNvPr id="34" name="AutoShape 105">
            <a:extLst>
              <a:ext uri="{FF2B5EF4-FFF2-40B4-BE49-F238E27FC236}">
                <a16:creationId xmlns:a16="http://schemas.microsoft.com/office/drawing/2014/main" id="{592CA953-642D-4DD9-B4C6-2093D1582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993" y="3049145"/>
            <a:ext cx="1584325" cy="1852612"/>
          </a:xfrm>
          <a:prstGeom prst="irregularSeal1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118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800"/>
              <a:t>Deflection of the tail pipes of the engine with an angle &gt; 20°</a:t>
            </a:r>
          </a:p>
        </p:txBody>
      </p:sp>
      <p:sp>
        <p:nvSpPr>
          <p:cNvPr id="35" name="AutoShape 110">
            <a:extLst>
              <a:ext uri="{FF2B5EF4-FFF2-40B4-BE49-F238E27FC236}">
                <a16:creationId xmlns:a16="http://schemas.microsoft.com/office/drawing/2014/main" id="{18020FD1-ED96-4B42-9436-03DB9A86B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506" y="3768282"/>
            <a:ext cx="1584325" cy="10795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82800" rIns="90000" bIns="46800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800"/>
              <a:t>Bits interpreted as flight data</a:t>
            </a:r>
            <a:endParaRPr lang="fr-FR" altLang="fr-FR" sz="800"/>
          </a:p>
        </p:txBody>
      </p:sp>
      <p:sp>
        <p:nvSpPr>
          <p:cNvPr id="36" name="AutoShape 112">
            <a:extLst>
              <a:ext uri="{FF2B5EF4-FFF2-40B4-BE49-F238E27FC236}">
                <a16:creationId xmlns:a16="http://schemas.microsoft.com/office/drawing/2014/main" id="{5F960F48-74DF-47E3-AEBD-F5CF15A5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381" y="1752157"/>
            <a:ext cx="2089150" cy="8636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100800" rIns="90000" bIns="46800" anchor="ctr" anchorCtr="1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900"/>
              <a:t>Software components from Ariane 4, re-used without being re-tested in Ariane 5 environment in order to save money  (</a:t>
            </a:r>
            <a:r>
              <a:rPr lang="en-US" altLang="fr-FR" sz="900">
                <a:sym typeface="Symbol" panose="05050102010706020507" pitchFamily="18" charset="2"/>
              </a:rPr>
              <a:t> $</a:t>
            </a:r>
            <a:r>
              <a:rPr lang="en-US" altLang="fr-FR" sz="900"/>
              <a:t>120.000)</a:t>
            </a:r>
          </a:p>
        </p:txBody>
      </p:sp>
      <p:sp>
        <p:nvSpPr>
          <p:cNvPr id="37" name="AutoShape 113">
            <a:extLst>
              <a:ext uri="{FF2B5EF4-FFF2-40B4-BE49-F238E27FC236}">
                <a16:creationId xmlns:a16="http://schemas.microsoft.com/office/drawing/2014/main" id="{76BB1DB0-6C9C-4CA7-BF2D-2936E0824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306" y="4992245"/>
            <a:ext cx="2016125" cy="6477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82800" rIns="90000" bIns="46800" anchor="ctr" anchorCtr="1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900" b="1">
                <a:solidFill>
                  <a:srgbClr val="FF0000"/>
                </a:solidFill>
              </a:rPr>
              <a:t>Ironically, </a:t>
            </a:r>
            <a:r>
              <a:rPr lang="en-US" altLang="fr-FR" sz="900"/>
              <a:t>the bugged calibration function was useless after </a:t>
            </a:r>
          </a:p>
          <a:p>
            <a:pPr algn="ctr"/>
            <a:r>
              <a:rPr lang="en-US" altLang="fr-FR" sz="900"/>
              <a:t>Ariane 5 take-off</a:t>
            </a:r>
          </a:p>
        </p:txBody>
      </p:sp>
      <p:sp>
        <p:nvSpPr>
          <p:cNvPr id="38" name="Line 115">
            <a:extLst>
              <a:ext uri="{FF2B5EF4-FFF2-40B4-BE49-F238E27FC236}">
                <a16:creationId xmlns:a16="http://schemas.microsoft.com/office/drawing/2014/main" id="{C9862023-790B-441D-B0B2-A2290F41C0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5368" y="2615757"/>
            <a:ext cx="477838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39" name="Line 116">
            <a:extLst>
              <a:ext uri="{FF2B5EF4-FFF2-40B4-BE49-F238E27FC236}">
                <a16:creationId xmlns:a16="http://schemas.microsoft.com/office/drawing/2014/main" id="{8BD916A7-EA1E-46FF-8D23-E392BDE700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5143" y="4992245"/>
            <a:ext cx="792163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40" name="AutoShape 117">
            <a:extLst>
              <a:ext uri="{FF2B5EF4-FFF2-40B4-BE49-F238E27FC236}">
                <a16:creationId xmlns:a16="http://schemas.microsoft.com/office/drawing/2014/main" id="{B637BB2C-B9DC-49BC-967D-C48370525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18" y="4128645"/>
            <a:ext cx="2789238" cy="1368425"/>
          </a:xfrm>
          <a:prstGeom prst="irregularSeal1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72000" rIns="36000" bIns="46800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800"/>
              <a:t>Common-cause logical failure: overflow due to a cast of a « double » into a 16 bits integer</a:t>
            </a:r>
          </a:p>
        </p:txBody>
      </p:sp>
      <p:sp>
        <p:nvSpPr>
          <p:cNvPr id="41" name="Text Box 118">
            <a:extLst>
              <a:ext uri="{FF2B5EF4-FFF2-40B4-BE49-F238E27FC236}">
                <a16:creationId xmlns:a16="http://schemas.microsoft.com/office/drawing/2014/main" id="{9DF4418E-BF6C-49EC-A756-1AC42D1F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356" y="5974656"/>
            <a:ext cx="7272337" cy="3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fr-FR" sz="1600" dirty="0"/>
              <a:t>The Ariane 5 system </a:t>
            </a:r>
            <a:r>
              <a:rPr lang="en-US" altLang="fr-FR" sz="1600" b="1" dirty="0">
                <a:solidFill>
                  <a:srgbClr val="FF0000"/>
                </a:solidFill>
              </a:rPr>
              <a:t>was incorrect by design</a:t>
            </a:r>
            <a:endParaRPr lang="en-US" altLang="fr-FR" sz="1600" dirty="0"/>
          </a:p>
        </p:txBody>
      </p:sp>
      <p:sp>
        <p:nvSpPr>
          <p:cNvPr id="42" name="AutoShape 119">
            <a:extLst>
              <a:ext uri="{FF2B5EF4-FFF2-40B4-BE49-F238E27FC236}">
                <a16:creationId xmlns:a16="http://schemas.microsoft.com/office/drawing/2014/main" id="{52312D6D-B52C-4019-B52C-A697F2D77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356" y="2256982"/>
            <a:ext cx="1871662" cy="711200"/>
          </a:xfrm>
          <a:prstGeom prst="irregularSeal1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800"/>
              <a:t>Unexpected values</a:t>
            </a:r>
          </a:p>
        </p:txBody>
      </p:sp>
    </p:spTree>
    <p:extLst>
      <p:ext uri="{BB962C8B-B14F-4D97-AF65-F5344CB8AC3E}">
        <p14:creationId xmlns:p14="http://schemas.microsoft.com/office/powerpoint/2010/main" val="1236209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Systems engineering answer 2 – Integrating model-oriented verification &amp; validation activities along the design 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BE68950-725B-4E96-831E-CB7DC8B6B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51627"/>
            <a:ext cx="74676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00" b="1" dirty="0">
                <a:solidFill>
                  <a:srgbClr val="993366"/>
                </a:solidFill>
              </a:rPr>
              <a:t>Model &amp; integration-oriented verification &amp; validation practices (V&amp;V) </a:t>
            </a:r>
            <a:r>
              <a:rPr lang="en-US" altLang="fr-FR" sz="1600" dirty="0">
                <a:solidFill>
                  <a:srgbClr val="000000"/>
                </a:solidFill>
              </a:rPr>
              <a:t>are </a:t>
            </a:r>
            <a:r>
              <a:rPr lang="en-US" altLang="fr-FR" sz="1600" b="1" dirty="0">
                <a:solidFill>
                  <a:srgbClr val="FF0000"/>
                </a:solidFill>
              </a:rPr>
              <a:t>key </a:t>
            </a:r>
            <a:r>
              <a:rPr lang="en-US" altLang="fr-FR" sz="1600" dirty="0"/>
              <a:t>and shall be used </a:t>
            </a:r>
            <a:r>
              <a:rPr lang="en-US" altLang="fr-FR" sz="1600" b="1" dirty="0">
                <a:solidFill>
                  <a:srgbClr val="FF0000"/>
                </a:solidFill>
              </a:rPr>
              <a:t>transversally along the design lifecycle </a:t>
            </a:r>
            <a:r>
              <a:rPr lang="en-US" altLang="fr-FR" sz="1600" dirty="0">
                <a:solidFill>
                  <a:srgbClr val="000000"/>
                </a:solidFill>
              </a:rPr>
              <a:t>of a system. </a:t>
            </a:r>
          </a:p>
        </p:txBody>
      </p:sp>
      <p:sp>
        <p:nvSpPr>
          <p:cNvPr id="6" name="Line 15">
            <a:extLst>
              <a:ext uri="{FF2B5EF4-FFF2-40B4-BE49-F238E27FC236}">
                <a16:creationId xmlns:a16="http://schemas.microsoft.com/office/drawing/2014/main" id="{45A83C01-B9BB-496C-BE13-2CC36B40FC1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273550" y="1601168"/>
            <a:ext cx="3716338" cy="3332162"/>
          </a:xfrm>
          <a:prstGeom prst="line">
            <a:avLst/>
          </a:prstGeom>
          <a:noFill/>
          <a:ln w="1905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" name="Line 16">
            <a:extLst>
              <a:ext uri="{FF2B5EF4-FFF2-40B4-BE49-F238E27FC236}">
                <a16:creationId xmlns:a16="http://schemas.microsoft.com/office/drawing/2014/main" id="{1B9F651B-310B-47EA-B5EE-FF6212D0DB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4150" y="1409080"/>
            <a:ext cx="3011488" cy="3792538"/>
          </a:xfrm>
          <a:prstGeom prst="line">
            <a:avLst/>
          </a:prstGeom>
          <a:noFill/>
          <a:ln w="1905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9" name="Pentagone 57">
            <a:extLst>
              <a:ext uri="{FF2B5EF4-FFF2-40B4-BE49-F238E27FC236}">
                <a16:creationId xmlns:a16="http://schemas.microsoft.com/office/drawing/2014/main" id="{311A5106-2186-41A7-829F-2FCD0B172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5049218"/>
            <a:ext cx="8137525" cy="233362"/>
          </a:xfrm>
          <a:prstGeom prst="homePlate">
            <a:avLst>
              <a:gd name="adj" fmla="val 92343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188913" indent="-188913" eaLnBrk="0" hangingPunct="0"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900"/>
          </a:p>
        </p:txBody>
      </p:sp>
      <p:sp>
        <p:nvSpPr>
          <p:cNvPr id="10" name="Line 21">
            <a:extLst>
              <a:ext uri="{FF2B5EF4-FFF2-40B4-BE49-F238E27FC236}">
                <a16:creationId xmlns:a16="http://schemas.microsoft.com/office/drawing/2014/main" id="{5FD58DCA-0131-4446-8CF9-CEEE02027C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0575" y="1336055"/>
            <a:ext cx="0" cy="3625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ADAF35C5-AC23-42AD-AF67-21DB9D859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2740993"/>
            <a:ext cx="1066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</a:pPr>
            <a:r>
              <a:rPr lang="en-US" altLang="fr-FR" sz="1200" b="1">
                <a:solidFill>
                  <a:srgbClr val="000000"/>
                </a:solidFill>
              </a:rPr>
              <a:t>Model-oriented V&amp;V</a:t>
            </a: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2ED5AAF5-2953-4B24-9E26-423F5839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725" y="1845643"/>
            <a:ext cx="1066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</a:pPr>
            <a:r>
              <a:rPr lang="en-US" altLang="fr-FR" sz="1200" b="1">
                <a:solidFill>
                  <a:srgbClr val="000000"/>
                </a:solidFill>
              </a:rPr>
              <a:t>Integration-oriented V&amp;V</a:t>
            </a:r>
          </a:p>
        </p:txBody>
      </p:sp>
      <p:pic>
        <p:nvPicPr>
          <p:cNvPr id="13" name="Picture 24">
            <a:extLst>
              <a:ext uri="{FF2B5EF4-FFF2-40B4-BE49-F238E27FC236}">
                <a16:creationId xmlns:a16="http://schemas.microsoft.com/office/drawing/2014/main" id="{1054C6F3-6702-40AB-93CF-F3318D78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9" r="30060"/>
          <a:stretch>
            <a:fillRect/>
          </a:stretch>
        </p:blipFill>
        <p:spPr bwMode="auto">
          <a:xfrm>
            <a:off x="7324725" y="2863230"/>
            <a:ext cx="946150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29">
            <a:extLst>
              <a:ext uri="{FF2B5EF4-FFF2-40B4-BE49-F238E27FC236}">
                <a16:creationId xmlns:a16="http://schemas.microsoft.com/office/drawing/2014/main" id="{9B563BB5-B99B-4023-A9E4-ECA03A7CD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2669555"/>
            <a:ext cx="485775" cy="504825"/>
          </a:xfrm>
          <a:prstGeom prst="upDownArrow">
            <a:avLst>
              <a:gd name="adj1" fmla="val 50000"/>
              <a:gd name="adj2" fmla="val 2045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900"/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A21D61A8-5D6A-4982-A04D-A2CC25AE7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02893"/>
            <a:ext cx="109061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</a:pPr>
            <a:r>
              <a:rPr lang="en-US" altLang="fr-FR" sz="1100" i="1">
                <a:solidFill>
                  <a:srgbClr val="FF0000"/>
                </a:solidFill>
              </a:rPr>
              <a:t>Model validation</a:t>
            </a:r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B7B386EE-FC1D-4DF6-98E9-C6D894C9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4492005"/>
            <a:ext cx="10906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</a:pPr>
            <a:r>
              <a:rPr lang="en-US" altLang="fr-FR" sz="1100" i="1">
                <a:solidFill>
                  <a:srgbClr val="003399"/>
                </a:solidFill>
              </a:rPr>
              <a:t>Model verification</a:t>
            </a:r>
          </a:p>
        </p:txBody>
      </p:sp>
      <p:sp>
        <p:nvSpPr>
          <p:cNvPr id="17" name="AutoShape 32">
            <a:extLst>
              <a:ext uri="{FF2B5EF4-FFF2-40B4-BE49-F238E27FC236}">
                <a16:creationId xmlns:a16="http://schemas.microsoft.com/office/drawing/2014/main" id="{58B5B6A3-DB9B-4E4D-A7F8-DA2F1956B5D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6613" y="3669680"/>
            <a:ext cx="700088" cy="6873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673"/>
                  <a:pt x="5611" y="12533"/>
                  <a:pt x="6017" y="13307"/>
                </a:cubicBezTo>
                <a:lnTo>
                  <a:pt x="1234" y="15814"/>
                </a:lnTo>
                <a:cubicBezTo>
                  <a:pt x="423" y="14267"/>
                  <a:pt x="0" y="1254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18" name="Text Box 33">
            <a:extLst>
              <a:ext uri="{FF2B5EF4-FFF2-40B4-BE49-F238E27FC236}">
                <a16:creationId xmlns:a16="http://schemas.microsoft.com/office/drawing/2014/main" id="{21A56C78-ACFF-4665-8EEF-597F2D0DD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4342780"/>
            <a:ext cx="12112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</a:pPr>
            <a:r>
              <a:rPr lang="en-US" altLang="fr-FR" sz="1100" i="1">
                <a:solidFill>
                  <a:srgbClr val="003399"/>
                </a:solidFill>
              </a:rPr>
              <a:t>Integrated system verification</a:t>
            </a: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56611261-EF64-4B2B-AB97-AF2C5E44C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38" y="1129680"/>
            <a:ext cx="1992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b="1">
                <a:solidFill>
                  <a:srgbClr val="FF0000"/>
                </a:solidFill>
              </a:rPr>
              <a:t>Verification &amp; validation practices </a:t>
            </a:r>
            <a:r>
              <a:rPr lang="en-US" altLang="fr-FR" sz="1100">
                <a:solidFill>
                  <a:srgbClr val="000000"/>
                </a:solidFill>
              </a:rPr>
              <a:t>can be split into </a:t>
            </a:r>
            <a:r>
              <a:rPr lang="en-US" altLang="fr-FR" sz="1100" b="1">
                <a:solidFill>
                  <a:srgbClr val="003399"/>
                </a:solidFill>
              </a:rPr>
              <a:t>model–oriented </a:t>
            </a:r>
            <a:r>
              <a:rPr lang="en-US" altLang="fr-FR" sz="1100">
                <a:solidFill>
                  <a:srgbClr val="000000"/>
                </a:solidFill>
              </a:rPr>
              <a:t>and </a:t>
            </a:r>
            <a:r>
              <a:rPr lang="en-US" altLang="fr-FR" sz="1100" b="1">
                <a:solidFill>
                  <a:srgbClr val="993366"/>
                </a:solidFill>
              </a:rPr>
              <a:t>integration-oriented </a:t>
            </a:r>
            <a:r>
              <a:rPr lang="en-US" altLang="fr-FR" sz="1100"/>
              <a:t>practices.</a:t>
            </a:r>
          </a:p>
        </p:txBody>
      </p:sp>
      <p:sp>
        <p:nvSpPr>
          <p:cNvPr id="20" name="Text Box 122">
            <a:extLst>
              <a:ext uri="{FF2B5EF4-FFF2-40B4-BE49-F238E27FC236}">
                <a16:creationId xmlns:a16="http://schemas.microsoft.com/office/drawing/2014/main" id="{F42D1B42-AE0A-4B49-B120-29F9A1934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4412630"/>
            <a:ext cx="12350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 i="1">
                <a:solidFill>
                  <a:srgbClr val="000000"/>
                </a:solidFill>
              </a:rPr>
              <a:t>Brosse-@-dents électronique</a:t>
            </a: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id="{B19EECA4-6D25-4327-9C93-39FEFCA3B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079130"/>
            <a:ext cx="1090613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</a:pPr>
            <a:r>
              <a:rPr lang="en-US" altLang="fr-FR" sz="1100" i="1">
                <a:solidFill>
                  <a:srgbClr val="FF0000"/>
                </a:solidFill>
              </a:rPr>
              <a:t>Integrated system validation</a:t>
            </a:r>
          </a:p>
        </p:txBody>
      </p:sp>
      <p:sp>
        <p:nvSpPr>
          <p:cNvPr id="22" name="AutoShape 36">
            <a:extLst>
              <a:ext uri="{FF2B5EF4-FFF2-40B4-BE49-F238E27FC236}">
                <a16:creationId xmlns:a16="http://schemas.microsoft.com/office/drawing/2014/main" id="{37A895BA-0A68-46C4-82D3-641E0C739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3736355"/>
            <a:ext cx="3629025" cy="554038"/>
          </a:xfrm>
          <a:prstGeom prst="leftRightArrow">
            <a:avLst>
              <a:gd name="adj1" fmla="val 50000"/>
              <a:gd name="adj2" fmla="val 1050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/>
              <a:t>Functional &amp; constructional tests</a:t>
            </a:r>
          </a:p>
        </p:txBody>
      </p:sp>
      <p:sp>
        <p:nvSpPr>
          <p:cNvPr id="23" name="AutoShape 36">
            <a:extLst>
              <a:ext uri="{FF2B5EF4-FFF2-40B4-BE49-F238E27FC236}">
                <a16:creationId xmlns:a16="http://schemas.microsoft.com/office/drawing/2014/main" id="{045DEBA9-B9F9-4FF6-B70B-80C924007732}"/>
              </a:ext>
            </a:extLst>
          </p:cNvPr>
          <p:cNvSpPr>
            <a:spLocks noChangeArrowheads="1"/>
          </p:cNvSpPr>
          <p:nvPr/>
        </p:nvSpPr>
        <p:spPr bwMode="auto">
          <a:xfrm rot="1008819">
            <a:off x="2778125" y="2353643"/>
            <a:ext cx="4467225" cy="554037"/>
          </a:xfrm>
          <a:prstGeom prst="leftRightArrow">
            <a:avLst>
              <a:gd name="adj1" fmla="val 50000"/>
              <a:gd name="adj2" fmla="val 10500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/>
              <a:t>Operational tests</a:t>
            </a:r>
          </a:p>
        </p:txBody>
      </p:sp>
      <p:pic>
        <p:nvPicPr>
          <p:cNvPr id="24" name="Picture 41">
            <a:extLst>
              <a:ext uri="{FF2B5EF4-FFF2-40B4-BE49-F238E27FC236}">
                <a16:creationId xmlns:a16="http://schemas.microsoft.com/office/drawing/2014/main" id="{0AA3C59F-56D8-4968-AE6D-13CDDC5D1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531318"/>
            <a:ext cx="1719262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B4E7BE67-A83C-47F2-8EF0-F0D227C0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3288680"/>
            <a:ext cx="1395413" cy="936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5">
            <a:extLst>
              <a:ext uri="{FF2B5EF4-FFF2-40B4-BE49-F238E27FC236}">
                <a16:creationId xmlns:a16="http://schemas.microsoft.com/office/drawing/2014/main" id="{8C4F4A31-5B37-4189-8757-132939ED3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836368"/>
            <a:ext cx="15033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46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System issue 3 – Missing key stakeholders </a:t>
            </a:r>
            <a:br>
              <a:rPr lang="en-US" sz="2000" dirty="0"/>
            </a:br>
            <a:r>
              <a:rPr lang="en-US" sz="2000" b="0" dirty="0"/>
              <a:t>The Calcutta subway case (1/2)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pic>
        <p:nvPicPr>
          <p:cNvPr id="5" name="Picture 9" descr="ts">
            <a:extLst>
              <a:ext uri="{FF2B5EF4-FFF2-40B4-BE49-F238E27FC236}">
                <a16:creationId xmlns:a16="http://schemas.microsoft.com/office/drawing/2014/main" id="{F528243F-53F8-4B8B-877E-4F326BB77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3729038"/>
            <a:ext cx="30956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F608338D-2A0A-4C3D-9182-DBCF90162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0" y="5891213"/>
            <a:ext cx="1600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 i="1" dirty="0"/>
              <a:t>The Calcutta subway</a:t>
            </a:r>
          </a:p>
        </p:txBody>
      </p:sp>
      <p:pic>
        <p:nvPicPr>
          <p:cNvPr id="8" name="Picture 17" descr="ecran">
            <a:extLst>
              <a:ext uri="{FF2B5EF4-FFF2-40B4-BE49-F238E27FC236}">
                <a16:creationId xmlns:a16="http://schemas.microsoft.com/office/drawing/2014/main" id="{0FF0121E-7FD3-4133-852B-1FA5D7CBB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02063"/>
            <a:ext cx="173196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9">
            <a:extLst>
              <a:ext uri="{FF2B5EF4-FFF2-40B4-BE49-F238E27FC236}">
                <a16:creationId xmlns:a16="http://schemas.microsoft.com/office/drawing/2014/main" id="{17FC65FC-0635-4B3F-875E-CE39D4CA1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305300"/>
            <a:ext cx="9366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 i="1"/>
              <a:t>Touch screen in the cockpit</a:t>
            </a:r>
          </a:p>
        </p:txBody>
      </p:sp>
      <p:pic>
        <p:nvPicPr>
          <p:cNvPr id="10" name="Picture 20" descr="thermometre-noir_18389_w250">
            <a:extLst>
              <a:ext uri="{FF2B5EF4-FFF2-40B4-BE49-F238E27FC236}">
                <a16:creationId xmlns:a16="http://schemas.microsoft.com/office/drawing/2014/main" id="{278E7E37-8390-4273-8832-C1FEF37E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85290"/>
            <a:ext cx="13811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21">
            <a:extLst>
              <a:ext uri="{FF2B5EF4-FFF2-40B4-BE49-F238E27FC236}">
                <a16:creationId xmlns:a16="http://schemas.microsoft.com/office/drawing/2014/main" id="{3D4D5383-C700-4F7D-8D60-C6145EC488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0550" y="4521200"/>
            <a:ext cx="2879725" cy="217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6ACFB350-4CFD-47E9-A08C-C5AB72DE8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280478"/>
            <a:ext cx="691197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8163" indent="-17780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100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lang="en-US" altLang="fr-FR" sz="1400" b="1"/>
              <a:t>What happened</a:t>
            </a:r>
          </a:p>
          <a:p>
            <a:pPr lvl="1">
              <a:lnSpc>
                <a:spcPct val="105000"/>
              </a:lnSpc>
              <a:spcBef>
                <a:spcPts val="600"/>
              </a:spcBef>
              <a:spcAft>
                <a:spcPct val="10000"/>
              </a:spcAft>
              <a:buClrTx/>
              <a:buSzTx/>
              <a:buFontTx/>
              <a:buChar char="•"/>
            </a:pPr>
            <a:r>
              <a:rPr lang="en-US" altLang="fr-FR" sz="1400"/>
              <a:t>A strong heat wave (45°C = 113°F in the shadow) stroke India during summer </a:t>
            </a:r>
          </a:p>
          <a:p>
            <a:pPr lvl="1">
              <a:lnSpc>
                <a:spcPct val="105000"/>
              </a:lnSpc>
              <a:spcBef>
                <a:spcPts val="600"/>
              </a:spcBef>
              <a:spcAft>
                <a:spcPct val="10000"/>
              </a:spcAft>
              <a:buClrTx/>
              <a:buSzTx/>
              <a:buFontTx/>
              <a:buChar char="•"/>
            </a:pPr>
            <a:r>
              <a:rPr lang="en-US" altLang="fr-FR" sz="1400"/>
              <a:t>The cockpit touch screens of Calcutta subway trains became completely white </a:t>
            </a:r>
          </a:p>
          <a:p>
            <a:pPr lvl="1">
              <a:lnSpc>
                <a:spcPct val="105000"/>
              </a:lnSpc>
              <a:spcBef>
                <a:spcPts val="600"/>
              </a:spcBef>
              <a:spcAft>
                <a:spcPct val="10000"/>
              </a:spcAft>
              <a:buClrTx/>
              <a:buSzTx/>
              <a:buFontTx/>
              <a:buChar char="•"/>
            </a:pPr>
            <a:r>
              <a:rPr lang="en-US" altLang="fr-FR" sz="1400"/>
              <a:t>The subway stopped operating during a few days (leading to a big chaos)</a:t>
            </a:r>
          </a:p>
          <a:p>
            <a:pPr lvl="1">
              <a:lnSpc>
                <a:spcPct val="105000"/>
              </a:lnSpc>
              <a:spcBef>
                <a:spcPts val="600"/>
              </a:spcBef>
              <a:spcAft>
                <a:spcPct val="10000"/>
              </a:spcAft>
              <a:buClrTx/>
              <a:buSzTx/>
              <a:buFontTx/>
              <a:buChar char="•"/>
            </a:pPr>
            <a:r>
              <a:rPr lang="en-US" altLang="fr-FR" sz="1400"/>
              <a:t>The touch screens was immediately retested,</a:t>
            </a:r>
          </a:p>
          <a:p>
            <a:pPr lvl="1">
              <a:lnSpc>
                <a:spcPct val="105000"/>
              </a:lnSpc>
              <a:spcBef>
                <a:spcPts val="600"/>
              </a:spcBef>
              <a:spcAft>
                <a:spcPct val="10000"/>
              </a:spcAft>
              <a:buClrTx/>
              <a:buSzTx/>
              <a:buFontTx/>
              <a:buChar char="•"/>
            </a:pPr>
            <a:r>
              <a:rPr lang="en-US" altLang="fr-FR" sz="1400"/>
              <a:t>But they operated fine under high temperature conditions …</a:t>
            </a:r>
          </a:p>
        </p:txBody>
      </p:sp>
    </p:spTree>
    <p:extLst>
      <p:ext uri="{BB962C8B-B14F-4D97-AF65-F5344CB8AC3E}">
        <p14:creationId xmlns:p14="http://schemas.microsoft.com/office/powerpoint/2010/main" val="1545051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System issue 3 – Missing key stakeholders </a:t>
            </a:r>
            <a:br>
              <a:rPr lang="en-US" sz="2000" dirty="0"/>
            </a:br>
            <a:r>
              <a:rPr lang="en-US" sz="2000" b="0" dirty="0"/>
              <a:t>The Calcutta subway case (2/2)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pic>
        <p:nvPicPr>
          <p:cNvPr id="5" name="Picture 13" descr="ecran">
            <a:extLst>
              <a:ext uri="{FF2B5EF4-FFF2-40B4-BE49-F238E27FC236}">
                <a16:creationId xmlns:a16="http://schemas.microsoft.com/office/drawing/2014/main" id="{A08A3E04-8940-4D31-BE85-CBF613527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39236"/>
            <a:ext cx="15525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2">
            <a:extLst>
              <a:ext uri="{FF2B5EF4-FFF2-40B4-BE49-F238E27FC236}">
                <a16:creationId xmlns:a16="http://schemas.microsoft.com/office/drawing/2014/main" id="{C72F5C3E-DDE4-4913-9BCF-239B101B6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271036"/>
            <a:ext cx="9366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8" name="Line 26">
            <a:extLst>
              <a:ext uri="{FF2B5EF4-FFF2-40B4-BE49-F238E27FC236}">
                <a16:creationId xmlns:a16="http://schemas.microsoft.com/office/drawing/2014/main" id="{E8D272C6-20B0-4CC0-B892-8D74DEA63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088" y="2774273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9" name="Line 37">
            <a:extLst>
              <a:ext uri="{FF2B5EF4-FFF2-40B4-BE49-F238E27FC236}">
                <a16:creationId xmlns:a16="http://schemas.microsoft.com/office/drawing/2014/main" id="{DD948D5B-8AA3-4938-8DE1-2DDCCA384B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2990173"/>
            <a:ext cx="5032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0" name="Line 38">
            <a:extLst>
              <a:ext uri="{FF2B5EF4-FFF2-40B4-BE49-F238E27FC236}">
                <a16:creationId xmlns:a16="http://schemas.microsoft.com/office/drawing/2014/main" id="{604422FD-3EED-42EE-BEAE-4947A051C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2350" y="2629811"/>
            <a:ext cx="3313113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" name="Text Box 40">
            <a:extLst>
              <a:ext uri="{FF2B5EF4-FFF2-40B4-BE49-F238E27FC236}">
                <a16:creationId xmlns:a16="http://schemas.microsoft.com/office/drawing/2014/main" id="{8FD932AB-7B6A-458A-B493-4E7F36C0F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20" y="5671865"/>
            <a:ext cx="7767114" cy="63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00" dirty="0"/>
              <a:t>The</a:t>
            </a:r>
            <a:r>
              <a:rPr lang="en-US" altLang="fr-FR" sz="1600" b="1" dirty="0"/>
              <a:t> </a:t>
            </a:r>
            <a:r>
              <a:rPr lang="en-US" altLang="fr-FR" sz="1600" b="1" dirty="0">
                <a:solidFill>
                  <a:srgbClr val="FF0000"/>
                </a:solidFill>
              </a:rPr>
              <a:t>India stakeholder</a:t>
            </a:r>
            <a:r>
              <a:rPr lang="en-US" altLang="fr-FR" sz="1600" dirty="0"/>
              <a:t>, characterized by summer « high temperature » contexts, was ignored during design: </a:t>
            </a:r>
            <a:r>
              <a:rPr lang="en-US" altLang="fr-FR" sz="1600" b="1" dirty="0">
                <a:solidFill>
                  <a:srgbClr val="003399"/>
                </a:solidFill>
              </a:rPr>
              <a:t>reality is always stronger than documentation</a:t>
            </a:r>
            <a:endParaRPr lang="en-US" altLang="fr-FR" sz="1600" dirty="0">
              <a:solidFill>
                <a:srgbClr val="003399"/>
              </a:solidFill>
            </a:endParaRPr>
          </a:p>
        </p:txBody>
      </p:sp>
      <p:sp>
        <p:nvSpPr>
          <p:cNvPr id="12" name="Line 42">
            <a:extLst>
              <a:ext uri="{FF2B5EF4-FFF2-40B4-BE49-F238E27FC236}">
                <a16:creationId xmlns:a16="http://schemas.microsoft.com/office/drawing/2014/main" id="{E8367EE1-51E9-4BDB-94AF-D409C2DA7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2486936"/>
            <a:ext cx="7191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3" name="Line 43">
            <a:extLst>
              <a:ext uri="{FF2B5EF4-FFF2-40B4-BE49-F238E27FC236}">
                <a16:creationId xmlns:a16="http://schemas.microsoft.com/office/drawing/2014/main" id="{95168E23-D3BB-4DDC-9D48-5DC798025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2350" y="2055136"/>
            <a:ext cx="0" cy="11509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4" name="Rectangle 44">
            <a:extLst>
              <a:ext uri="{FF2B5EF4-FFF2-40B4-BE49-F238E27FC236}">
                <a16:creationId xmlns:a16="http://schemas.microsoft.com/office/drawing/2014/main" id="{BC1E9465-9591-4B67-8D5D-C950CCD5D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271036"/>
            <a:ext cx="1222375" cy="71913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/>
              <a:t>Computer</a:t>
            </a:r>
          </a:p>
        </p:txBody>
      </p:sp>
      <p:sp>
        <p:nvSpPr>
          <p:cNvPr id="15" name="Text Box 45">
            <a:extLst>
              <a:ext uri="{FF2B5EF4-FFF2-40B4-BE49-F238E27FC236}">
                <a16:creationId xmlns:a16="http://schemas.microsoft.com/office/drawing/2014/main" id="{781F616B-DC5D-4FB1-B122-C0A884BDF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2702836"/>
            <a:ext cx="1081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i="1"/>
              <a:t> </a:t>
            </a:r>
            <a:r>
              <a:rPr lang="fr-FR" altLang="fr-FR" sz="1000"/>
              <a:t>Bus</a:t>
            </a:r>
          </a:p>
        </p:txBody>
      </p:sp>
      <p:sp>
        <p:nvSpPr>
          <p:cNvPr id="16" name="Text Box 46">
            <a:extLst>
              <a:ext uri="{FF2B5EF4-FFF2-40B4-BE49-F238E27FC236}">
                <a16:creationId xmlns:a16="http://schemas.microsoft.com/office/drawing/2014/main" id="{D9FF65E0-AD64-4DD1-8156-4AF9307FB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227103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/>
              <a:t>Bus </a:t>
            </a:r>
          </a:p>
        </p:txBody>
      </p:sp>
      <p:sp>
        <p:nvSpPr>
          <p:cNvPr id="17" name="Text Box 48">
            <a:extLst>
              <a:ext uri="{FF2B5EF4-FFF2-40B4-BE49-F238E27FC236}">
                <a16:creationId xmlns:a16="http://schemas.microsoft.com/office/drawing/2014/main" id="{D931CB4C-A005-4336-A23B-561AC9F84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639461"/>
            <a:ext cx="12969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000" i="1"/>
              <a:t>Touch screen in the cockpit</a:t>
            </a:r>
          </a:p>
        </p:txBody>
      </p:sp>
      <p:grpSp>
        <p:nvGrpSpPr>
          <p:cNvPr id="18" name="Group 49">
            <a:extLst>
              <a:ext uri="{FF2B5EF4-FFF2-40B4-BE49-F238E27FC236}">
                <a16:creationId xmlns:a16="http://schemas.microsoft.com/office/drawing/2014/main" id="{DB46A529-121E-4FB4-9EB9-5629E7D9FC70}"/>
              </a:ext>
            </a:extLst>
          </p:cNvPr>
          <p:cNvGrpSpPr>
            <a:grpSpLocks/>
          </p:cNvGrpSpPr>
          <p:nvPr/>
        </p:nvGrpSpPr>
        <p:grpSpPr bwMode="auto">
          <a:xfrm>
            <a:off x="538163" y="1982111"/>
            <a:ext cx="2581275" cy="1441450"/>
            <a:chOff x="250" y="981"/>
            <a:chExt cx="1897" cy="1190"/>
          </a:xfrm>
        </p:grpSpPr>
        <p:pic>
          <p:nvPicPr>
            <p:cNvPr id="19" name="Picture 50" descr="39a_g">
              <a:extLst>
                <a:ext uri="{FF2B5EF4-FFF2-40B4-BE49-F238E27FC236}">
                  <a16:creationId xmlns:a16="http://schemas.microsoft.com/office/drawing/2014/main" id="{EDDD6036-CD09-4CB1-8CCF-DFF1FFA1D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981"/>
              <a:ext cx="1489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1" descr="39a_g">
              <a:extLst>
                <a:ext uri="{FF2B5EF4-FFF2-40B4-BE49-F238E27FC236}">
                  <a16:creationId xmlns:a16="http://schemas.microsoft.com/office/drawing/2014/main" id="{EC6A31F7-A79F-4647-B962-5ACAAB05F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1117"/>
              <a:ext cx="1489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2" descr="39a_g">
              <a:extLst>
                <a:ext uri="{FF2B5EF4-FFF2-40B4-BE49-F238E27FC236}">
                  <a16:creationId xmlns:a16="http://schemas.microsoft.com/office/drawing/2014/main" id="{74D113B1-601B-4ED1-8CEF-1C1D5737D5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1253"/>
              <a:ext cx="1489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3" descr="39a_g">
              <a:extLst>
                <a:ext uri="{FF2B5EF4-FFF2-40B4-BE49-F238E27FC236}">
                  <a16:creationId xmlns:a16="http://schemas.microsoft.com/office/drawing/2014/main" id="{DA709C73-F1BF-41F3-A726-5D3F2B25A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1389"/>
              <a:ext cx="1489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Line 57">
            <a:extLst>
              <a:ext uri="{FF2B5EF4-FFF2-40B4-BE49-F238E27FC236}">
                <a16:creationId xmlns:a16="http://schemas.microsoft.com/office/drawing/2014/main" id="{4143573D-DFEE-4052-AC0C-711866E28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241549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24" name="Text Box 58">
            <a:extLst>
              <a:ext uri="{FF2B5EF4-FFF2-40B4-BE49-F238E27FC236}">
                <a16:creationId xmlns:a16="http://schemas.microsoft.com/office/drawing/2014/main" id="{EBE50691-5035-4C06-BD23-31965DF4C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2126573"/>
            <a:ext cx="682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 i="1"/>
              <a:t>Measures</a:t>
            </a:r>
          </a:p>
        </p:txBody>
      </p:sp>
      <p:sp>
        <p:nvSpPr>
          <p:cNvPr id="25" name="Line 59">
            <a:extLst>
              <a:ext uri="{FF2B5EF4-FFF2-40B4-BE49-F238E27FC236}">
                <a16:creationId xmlns:a16="http://schemas.microsoft.com/office/drawing/2014/main" id="{FA510AB2-3E8D-4F37-921A-209CC5A83F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306319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26" name="Text Box 60">
            <a:extLst>
              <a:ext uri="{FF2B5EF4-FFF2-40B4-BE49-F238E27FC236}">
                <a16:creationId xmlns:a16="http://schemas.microsoft.com/office/drawing/2014/main" id="{403D5B1B-0186-48CC-9291-E28C3C252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3134636"/>
            <a:ext cx="765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 i="1"/>
              <a:t>Instructions</a:t>
            </a:r>
          </a:p>
        </p:txBody>
      </p:sp>
      <p:grpSp>
        <p:nvGrpSpPr>
          <p:cNvPr id="27" name="Group 99">
            <a:extLst>
              <a:ext uri="{FF2B5EF4-FFF2-40B4-BE49-F238E27FC236}">
                <a16:creationId xmlns:a16="http://schemas.microsoft.com/office/drawing/2014/main" id="{A6AD99A2-355A-48F5-A9A5-9806D9327189}"/>
              </a:ext>
            </a:extLst>
          </p:cNvPr>
          <p:cNvGrpSpPr>
            <a:grpSpLocks/>
          </p:cNvGrpSpPr>
          <p:nvPr/>
        </p:nvGrpSpPr>
        <p:grpSpPr bwMode="auto">
          <a:xfrm>
            <a:off x="3275013" y="3783923"/>
            <a:ext cx="3152775" cy="1604963"/>
            <a:chOff x="430" y="1969"/>
            <a:chExt cx="1986" cy="1011"/>
          </a:xfrm>
        </p:grpSpPr>
        <p:sp>
          <p:nvSpPr>
            <p:cNvPr id="28" name="Line 61">
              <a:extLst>
                <a:ext uri="{FF2B5EF4-FFF2-40B4-BE49-F238E27FC236}">
                  <a16:creationId xmlns:a16="http://schemas.microsoft.com/office/drawing/2014/main" id="{76AF13E4-7E85-4FA6-AD0C-0B74DA43F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2886"/>
              <a:ext cx="17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9" name="Line 62">
              <a:extLst>
                <a:ext uri="{FF2B5EF4-FFF2-40B4-BE49-F238E27FC236}">
                  <a16:creationId xmlns:a16="http://schemas.microsoft.com/office/drawing/2014/main" id="{56A395B8-1500-473F-98D1-744395FB33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" y="2172"/>
              <a:ext cx="0" cy="7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329FB7B0-718D-499C-9CE9-AEF9CB0C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2286"/>
              <a:ext cx="1542" cy="600"/>
            </a:xfrm>
            <a:custGeom>
              <a:avLst/>
              <a:gdLst>
                <a:gd name="T0" fmla="*/ 0 w 1542"/>
                <a:gd name="T1" fmla="*/ 4 h 673"/>
                <a:gd name="T2" fmla="*/ 408 w 1542"/>
                <a:gd name="T3" fmla="*/ 4 h 673"/>
                <a:gd name="T4" fmla="*/ 907 w 1542"/>
                <a:gd name="T5" fmla="*/ 4 h 673"/>
                <a:gd name="T6" fmla="*/ 1542 w 1542"/>
                <a:gd name="T7" fmla="*/ 4 h 6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2"/>
                <a:gd name="T13" fmla="*/ 0 h 673"/>
                <a:gd name="T14" fmla="*/ 1542 w 1542"/>
                <a:gd name="T15" fmla="*/ 673 h 6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2" h="673">
                  <a:moveTo>
                    <a:pt x="0" y="38"/>
                  </a:moveTo>
                  <a:cubicBezTo>
                    <a:pt x="128" y="19"/>
                    <a:pt x="257" y="0"/>
                    <a:pt x="408" y="83"/>
                  </a:cubicBezTo>
                  <a:cubicBezTo>
                    <a:pt x="559" y="166"/>
                    <a:pt x="718" y="439"/>
                    <a:pt x="907" y="537"/>
                  </a:cubicBezTo>
                  <a:cubicBezTo>
                    <a:pt x="1096" y="635"/>
                    <a:pt x="1319" y="654"/>
                    <a:pt x="1542" y="673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31" name="Freeform 86">
              <a:extLst>
                <a:ext uri="{FF2B5EF4-FFF2-40B4-BE49-F238E27FC236}">
                  <a16:creationId xmlns:a16="http://schemas.microsoft.com/office/drawing/2014/main" id="{70419F26-BDA6-40AC-A530-3C889B8BB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2604"/>
              <a:ext cx="635" cy="282"/>
            </a:xfrm>
            <a:custGeom>
              <a:avLst/>
              <a:gdLst>
                <a:gd name="T0" fmla="*/ 0 w 1542"/>
                <a:gd name="T1" fmla="*/ 0 h 673"/>
                <a:gd name="T2" fmla="*/ 0 w 1542"/>
                <a:gd name="T3" fmla="*/ 0 h 673"/>
                <a:gd name="T4" fmla="*/ 0 w 1542"/>
                <a:gd name="T5" fmla="*/ 0 h 673"/>
                <a:gd name="T6" fmla="*/ 0 w 1542"/>
                <a:gd name="T7" fmla="*/ 0 h 6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2"/>
                <a:gd name="T13" fmla="*/ 0 h 673"/>
                <a:gd name="T14" fmla="*/ 1542 w 1542"/>
                <a:gd name="T15" fmla="*/ 673 h 6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2" h="673">
                  <a:moveTo>
                    <a:pt x="0" y="38"/>
                  </a:moveTo>
                  <a:cubicBezTo>
                    <a:pt x="128" y="19"/>
                    <a:pt x="257" y="0"/>
                    <a:pt x="408" y="83"/>
                  </a:cubicBezTo>
                  <a:cubicBezTo>
                    <a:pt x="559" y="166"/>
                    <a:pt x="718" y="439"/>
                    <a:pt x="907" y="537"/>
                  </a:cubicBezTo>
                  <a:cubicBezTo>
                    <a:pt x="1096" y="635"/>
                    <a:pt x="1319" y="654"/>
                    <a:pt x="1542" y="673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32" name="Text Box 88">
              <a:extLst>
                <a:ext uri="{FF2B5EF4-FFF2-40B4-BE49-F238E27FC236}">
                  <a16:creationId xmlns:a16="http://schemas.microsoft.com/office/drawing/2014/main" id="{2D1C753C-8138-4156-8980-1098F75EE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1969"/>
              <a:ext cx="2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200"/>
                <a:t>F</a:t>
              </a:r>
            </a:p>
          </p:txBody>
        </p:sp>
        <p:sp>
          <p:nvSpPr>
            <p:cNvPr id="33" name="Text Box 89">
              <a:extLst>
                <a:ext uri="{FF2B5EF4-FFF2-40B4-BE49-F238E27FC236}">
                  <a16:creationId xmlns:a16="http://schemas.microsoft.com/office/drawing/2014/main" id="{9C88A5C6-707D-4572-9074-1DA770F28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9" y="2807"/>
              <a:ext cx="2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200"/>
                <a:t>t</a:t>
              </a:r>
            </a:p>
          </p:txBody>
        </p:sp>
        <p:sp>
          <p:nvSpPr>
            <p:cNvPr id="34" name="Freeform 91">
              <a:extLst>
                <a:ext uri="{FF2B5EF4-FFF2-40B4-BE49-F238E27FC236}">
                  <a16:creationId xmlns:a16="http://schemas.microsoft.com/office/drawing/2014/main" id="{AA6DF6D1-1410-40C6-A244-657F7696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2436"/>
              <a:ext cx="1089" cy="454"/>
            </a:xfrm>
            <a:custGeom>
              <a:avLst/>
              <a:gdLst>
                <a:gd name="T0" fmla="*/ 0 w 1089"/>
                <a:gd name="T1" fmla="*/ 0 h 499"/>
                <a:gd name="T2" fmla="*/ 318 w 1089"/>
                <a:gd name="T3" fmla="*/ 5 h 499"/>
                <a:gd name="T4" fmla="*/ 545 w 1089"/>
                <a:gd name="T5" fmla="*/ 5 h 499"/>
                <a:gd name="T6" fmla="*/ 771 w 1089"/>
                <a:gd name="T7" fmla="*/ 5 h 499"/>
                <a:gd name="T8" fmla="*/ 1089 w 1089"/>
                <a:gd name="T9" fmla="*/ 5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9"/>
                <a:gd name="T16" fmla="*/ 0 h 499"/>
                <a:gd name="T17" fmla="*/ 1089 w 1089"/>
                <a:gd name="T18" fmla="*/ 499 h 4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9" h="499">
                  <a:moveTo>
                    <a:pt x="0" y="0"/>
                  </a:moveTo>
                  <a:cubicBezTo>
                    <a:pt x="113" y="22"/>
                    <a:pt x="227" y="45"/>
                    <a:pt x="318" y="91"/>
                  </a:cubicBezTo>
                  <a:cubicBezTo>
                    <a:pt x="409" y="137"/>
                    <a:pt x="470" y="213"/>
                    <a:pt x="545" y="273"/>
                  </a:cubicBezTo>
                  <a:cubicBezTo>
                    <a:pt x="620" y="333"/>
                    <a:pt x="680" y="416"/>
                    <a:pt x="771" y="454"/>
                  </a:cubicBezTo>
                  <a:cubicBezTo>
                    <a:pt x="862" y="492"/>
                    <a:pt x="1044" y="492"/>
                    <a:pt x="1089" y="49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35" name="Line 94">
              <a:extLst>
                <a:ext uri="{FF2B5EF4-FFF2-40B4-BE49-F238E27FC236}">
                  <a16:creationId xmlns:a16="http://schemas.microsoft.com/office/drawing/2014/main" id="{9E7AE03B-F834-4C41-AB3E-5E7C39753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9" y="2241"/>
              <a:ext cx="90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36" name="Line 95">
              <a:extLst>
                <a:ext uri="{FF2B5EF4-FFF2-40B4-BE49-F238E27FC236}">
                  <a16:creationId xmlns:a16="http://schemas.microsoft.com/office/drawing/2014/main" id="{6C719C2D-D8E1-4E0C-8819-C33270548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" y="2241"/>
              <a:ext cx="272" cy="5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37" name="Text Box 96">
              <a:extLst>
                <a:ext uri="{FF2B5EF4-FFF2-40B4-BE49-F238E27FC236}">
                  <a16:creationId xmlns:a16="http://schemas.microsoft.com/office/drawing/2014/main" id="{82D72EDD-BE13-4F18-8CC4-09B482EC1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979"/>
              <a:ext cx="7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000" i="1">
                  <a:solidFill>
                    <a:srgbClr val="FF0000"/>
                  </a:solidFill>
                </a:rPr>
                <a:t>Safety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000" i="1">
                  <a:solidFill>
                    <a:srgbClr val="FF0000"/>
                  </a:solidFill>
                </a:rPr>
                <a:t>borders</a:t>
              </a:r>
            </a:p>
          </p:txBody>
        </p:sp>
        <p:sp>
          <p:nvSpPr>
            <p:cNvPr id="38" name="Text Box 97">
              <a:extLst>
                <a:ext uri="{FF2B5EF4-FFF2-40B4-BE49-F238E27FC236}">
                  <a16:creationId xmlns:a16="http://schemas.microsoft.com/office/drawing/2014/main" id="{F06D9B11-4F3B-4956-918F-D16141D6B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4" y="2258"/>
              <a:ext cx="104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000" i="1"/>
                <a:t>Computer task: keep each braking system inside its safety borders</a:t>
              </a:r>
            </a:p>
          </p:txBody>
        </p:sp>
        <p:sp>
          <p:nvSpPr>
            <p:cNvPr id="39" name="Line 98">
              <a:extLst>
                <a:ext uri="{FF2B5EF4-FFF2-40B4-BE49-F238E27FC236}">
                  <a16:creationId xmlns:a16="http://schemas.microsoft.com/office/drawing/2014/main" id="{B1C89DD9-87E0-4D3A-BC8A-063DC3BE6F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1" y="2604"/>
              <a:ext cx="40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</p:grpSp>
      <p:grpSp>
        <p:nvGrpSpPr>
          <p:cNvPr id="40" name="Group 128">
            <a:extLst>
              <a:ext uri="{FF2B5EF4-FFF2-40B4-BE49-F238E27FC236}">
                <a16:creationId xmlns:a16="http://schemas.microsoft.com/office/drawing/2014/main" id="{0B4DD008-3211-49AD-9D7C-6DD08CC525E6}"/>
              </a:ext>
            </a:extLst>
          </p:cNvPr>
          <p:cNvGrpSpPr>
            <a:grpSpLocks/>
          </p:cNvGrpSpPr>
          <p:nvPr/>
        </p:nvGrpSpPr>
        <p:grpSpPr bwMode="auto">
          <a:xfrm>
            <a:off x="538163" y="3495000"/>
            <a:ext cx="2520950" cy="1946276"/>
            <a:chOff x="385" y="2069"/>
            <a:chExt cx="1588" cy="1226"/>
          </a:xfrm>
        </p:grpSpPr>
        <p:pic>
          <p:nvPicPr>
            <p:cNvPr id="41" name="Picture 100" descr="thermometre-noir_18389_w250">
              <a:extLst>
                <a:ext uri="{FF2B5EF4-FFF2-40B4-BE49-F238E27FC236}">
                  <a16:creationId xmlns:a16="http://schemas.microsoft.com/office/drawing/2014/main" id="{14DA99DB-1A2B-4BC9-A1BE-B7A93B02A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387"/>
              <a:ext cx="750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AutoShape 102">
              <a:extLst>
                <a:ext uri="{FF2B5EF4-FFF2-40B4-BE49-F238E27FC236}">
                  <a16:creationId xmlns:a16="http://schemas.microsoft.com/office/drawing/2014/main" id="{835DA59A-EE96-49C1-BCF2-1742AF47B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069"/>
              <a:ext cx="306" cy="25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200"/>
            </a:p>
          </p:txBody>
        </p:sp>
        <p:sp>
          <p:nvSpPr>
            <p:cNvPr id="43" name="Text Box 105">
              <a:extLst>
                <a:ext uri="{FF2B5EF4-FFF2-40B4-BE49-F238E27FC236}">
                  <a16:creationId xmlns:a16="http://schemas.microsoft.com/office/drawing/2014/main" id="{DD292731-5946-4F4A-AB96-0ACE86315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113"/>
              <a:ext cx="15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6800" rIns="0" bIns="46800">
              <a:spAutoFit/>
            </a:bodyPr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200" dirty="0"/>
                <a:t>Heat: temperature &gt; 45° C</a:t>
              </a:r>
            </a:p>
          </p:txBody>
        </p:sp>
      </p:grpSp>
      <p:grpSp>
        <p:nvGrpSpPr>
          <p:cNvPr id="44" name="Group 131">
            <a:extLst>
              <a:ext uri="{FF2B5EF4-FFF2-40B4-BE49-F238E27FC236}">
                <a16:creationId xmlns:a16="http://schemas.microsoft.com/office/drawing/2014/main" id="{1529BA97-3945-4EB5-BED2-766699748B40}"/>
              </a:ext>
            </a:extLst>
          </p:cNvPr>
          <p:cNvGrpSpPr>
            <a:grpSpLocks/>
          </p:cNvGrpSpPr>
          <p:nvPr/>
        </p:nvGrpSpPr>
        <p:grpSpPr bwMode="auto">
          <a:xfrm>
            <a:off x="3660775" y="1323298"/>
            <a:ext cx="2759075" cy="601663"/>
            <a:chOff x="2223" y="701"/>
            <a:chExt cx="1638" cy="379"/>
          </a:xfrm>
        </p:grpSpPr>
        <p:sp>
          <p:nvSpPr>
            <p:cNvPr id="45" name="Text Box 115">
              <a:extLst>
                <a:ext uri="{FF2B5EF4-FFF2-40B4-BE49-F238E27FC236}">
                  <a16:creationId xmlns:a16="http://schemas.microsoft.com/office/drawing/2014/main" id="{63D8B4A2-38D5-4AD9-94A7-C463F61D9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7" y="701"/>
              <a:ext cx="1394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000"/>
                <a:t>Computer tries – unsuccessfully –  to bring back all  brake systems inside their safety borders</a:t>
              </a:r>
            </a:p>
          </p:txBody>
        </p:sp>
        <p:sp>
          <p:nvSpPr>
            <p:cNvPr id="46" name="Oval 117">
              <a:extLst>
                <a:ext uri="{FF2B5EF4-FFF2-40B4-BE49-F238E27FC236}">
                  <a16:creationId xmlns:a16="http://schemas.microsoft.com/office/drawing/2014/main" id="{725291AA-5A04-4FBF-B686-28B0C396B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" y="800"/>
              <a:ext cx="227" cy="181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200"/>
                <a:t>2</a:t>
              </a:r>
            </a:p>
          </p:txBody>
        </p:sp>
      </p:grpSp>
      <p:grpSp>
        <p:nvGrpSpPr>
          <p:cNvPr id="47" name="Group 137">
            <a:extLst>
              <a:ext uri="{FF2B5EF4-FFF2-40B4-BE49-F238E27FC236}">
                <a16:creationId xmlns:a16="http://schemas.microsoft.com/office/drawing/2014/main" id="{DFE56E29-A1F8-46D6-9B7D-FACF84D50458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948648"/>
            <a:ext cx="2160587" cy="1123950"/>
            <a:chOff x="4195" y="540"/>
            <a:chExt cx="1361" cy="708"/>
          </a:xfrm>
        </p:grpSpPr>
        <p:sp>
          <p:nvSpPr>
            <p:cNvPr id="48" name="Oval 120">
              <a:extLst>
                <a:ext uri="{FF2B5EF4-FFF2-40B4-BE49-F238E27FC236}">
                  <a16:creationId xmlns:a16="http://schemas.microsoft.com/office/drawing/2014/main" id="{EC85B3FC-3BED-42D5-B1EB-4EEFD6B64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" y="540"/>
              <a:ext cx="227" cy="181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200"/>
                <a:t>4</a:t>
              </a:r>
            </a:p>
          </p:txBody>
        </p:sp>
        <p:sp>
          <p:nvSpPr>
            <p:cNvPr id="49" name="AutoShape 123">
              <a:extLst>
                <a:ext uri="{FF2B5EF4-FFF2-40B4-BE49-F238E27FC236}">
                  <a16:creationId xmlns:a16="http://schemas.microsoft.com/office/drawing/2014/main" id="{4DB6951A-E2C9-4EC4-9C6E-9A0F18706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709"/>
              <a:ext cx="1361" cy="539"/>
            </a:xfrm>
            <a:prstGeom prst="irregularSeal1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000"/>
                <a:t>Observed side effect</a:t>
              </a:r>
            </a:p>
          </p:txBody>
        </p:sp>
      </p:grpSp>
      <p:grpSp>
        <p:nvGrpSpPr>
          <p:cNvPr id="50" name="Group 136">
            <a:extLst>
              <a:ext uri="{FF2B5EF4-FFF2-40B4-BE49-F238E27FC236}">
                <a16:creationId xmlns:a16="http://schemas.microsoft.com/office/drawing/2014/main" id="{0B7C3B0F-2957-4C90-8F77-F44578BCD9D1}"/>
              </a:ext>
            </a:extLst>
          </p:cNvPr>
          <p:cNvGrpSpPr>
            <a:grpSpLocks/>
          </p:cNvGrpSpPr>
          <p:nvPr/>
        </p:nvGrpSpPr>
        <p:grpSpPr bwMode="auto">
          <a:xfrm>
            <a:off x="5173663" y="2739348"/>
            <a:ext cx="1720850" cy="1476375"/>
            <a:chOff x="3379" y="1662"/>
            <a:chExt cx="907" cy="720"/>
          </a:xfrm>
        </p:grpSpPr>
        <p:sp>
          <p:nvSpPr>
            <p:cNvPr id="51" name="Oval 119">
              <a:extLst>
                <a:ext uri="{FF2B5EF4-FFF2-40B4-BE49-F238E27FC236}">
                  <a16:creationId xmlns:a16="http://schemas.microsoft.com/office/drawing/2014/main" id="{AF8EF52D-07EF-4F4A-98BF-EF516D45E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662"/>
              <a:ext cx="227" cy="181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200"/>
                <a:t>3</a:t>
              </a:r>
            </a:p>
          </p:txBody>
        </p:sp>
        <p:sp>
          <p:nvSpPr>
            <p:cNvPr id="52" name="AutoShape 125">
              <a:extLst>
                <a:ext uri="{FF2B5EF4-FFF2-40B4-BE49-F238E27FC236}">
                  <a16:creationId xmlns:a16="http://schemas.microsoft.com/office/drawing/2014/main" id="{AE336E0E-D807-489A-B6C5-2C2B23ADD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1888"/>
              <a:ext cx="907" cy="494"/>
            </a:xfrm>
            <a:prstGeom prst="irregularSeal1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0" anchor="ctr"/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000"/>
                <a:t>The network is </a:t>
              </a:r>
            </a:p>
            <a:p>
              <a:pPr algn="ctr">
                <a:lnSpc>
                  <a:spcPct val="10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000"/>
                <a:t>overloaded</a:t>
              </a:r>
            </a:p>
          </p:txBody>
        </p:sp>
      </p:grpSp>
      <p:grpSp>
        <p:nvGrpSpPr>
          <p:cNvPr id="53" name="Group 138">
            <a:extLst>
              <a:ext uri="{FF2B5EF4-FFF2-40B4-BE49-F238E27FC236}">
                <a16:creationId xmlns:a16="http://schemas.microsoft.com/office/drawing/2014/main" id="{DCB987FF-179D-4EB6-83CF-59E7949FA84C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1235986"/>
            <a:ext cx="8462962" cy="4060825"/>
            <a:chOff x="271" y="736"/>
            <a:chExt cx="5331" cy="2558"/>
          </a:xfrm>
        </p:grpSpPr>
        <p:grpSp>
          <p:nvGrpSpPr>
            <p:cNvPr id="54" name="Group 130">
              <a:extLst>
                <a:ext uri="{FF2B5EF4-FFF2-40B4-BE49-F238E27FC236}">
                  <a16:creationId xmlns:a16="http://schemas.microsoft.com/office/drawing/2014/main" id="{AC610DF8-4D41-4734-96EC-EF64D9003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" y="736"/>
              <a:ext cx="1751" cy="379"/>
              <a:chOff x="181" y="646"/>
              <a:chExt cx="1751" cy="379"/>
            </a:xfrm>
          </p:grpSpPr>
          <p:sp>
            <p:nvSpPr>
              <p:cNvPr id="56" name="Text Box 107">
                <a:extLst>
                  <a:ext uri="{FF2B5EF4-FFF2-40B4-BE49-F238E27FC236}">
                    <a16:creationId xmlns:a16="http://schemas.microsoft.com/office/drawing/2014/main" id="{CB1D8857-A56E-4A24-B00C-CE2A2FBBE3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" y="646"/>
                <a:ext cx="1450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F2B2F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E1B8D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1000"/>
                  <a:t>Heat impact: metal expansion </a:t>
                </a:r>
                <a:r>
                  <a:rPr lang="en-US" altLang="fr-FR" sz="1000">
                    <a:sym typeface="Symbol" panose="05050102010706020507" pitchFamily="18" charset="2"/>
                  </a:rPr>
                  <a:t> each brake sy</a:t>
                </a:r>
                <a:r>
                  <a:rPr lang="en-US" altLang="fr-FR" sz="1000"/>
                  <a:t>stem operates continuously out of its safety borders</a:t>
                </a:r>
              </a:p>
            </p:txBody>
          </p:sp>
          <p:sp>
            <p:nvSpPr>
              <p:cNvPr id="57" name="Oval 110">
                <a:extLst>
                  <a:ext uri="{FF2B5EF4-FFF2-40B4-BE49-F238E27FC236}">
                    <a16:creationId xmlns:a16="http://schemas.microsoft.com/office/drawing/2014/main" id="{0018F60D-3161-43B2-85AB-2AACC32C7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" y="745"/>
                <a:ext cx="227" cy="181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lr>
                    <a:srgbClr val="EF2B2F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E1B8D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200"/>
                  <a:t>1</a:t>
                </a:r>
              </a:p>
            </p:txBody>
          </p:sp>
        </p:grpSp>
        <p:sp>
          <p:nvSpPr>
            <p:cNvPr id="55" name="AutoShape 126">
              <a:extLst>
                <a:ext uri="{FF2B5EF4-FFF2-40B4-BE49-F238E27FC236}">
                  <a16:creationId xmlns:a16="http://schemas.microsoft.com/office/drawing/2014/main" id="{73334511-DBCF-4EA6-AC5C-7C161A464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568"/>
              <a:ext cx="1539" cy="726"/>
            </a:xfrm>
            <a:prstGeom prst="irregularSeal1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118800" rIns="90000" bIns="46800" anchor="ctr"/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000"/>
                <a:t>Heat impact: the control law is false</a:t>
              </a:r>
            </a:p>
          </p:txBody>
        </p:sp>
      </p:grpSp>
      <p:sp>
        <p:nvSpPr>
          <p:cNvPr id="58" name="Line 129">
            <a:extLst>
              <a:ext uri="{FF2B5EF4-FFF2-40B4-BE49-F238E27FC236}">
                <a16:creationId xmlns:a16="http://schemas.microsoft.com/office/drawing/2014/main" id="{ACBF8ECB-4497-4789-BB4F-8E5674816F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32363" y="3044148"/>
            <a:ext cx="215900" cy="1152525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8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Systems Engineering Answer 3 – Operational architecture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pic>
        <p:nvPicPr>
          <p:cNvPr id="59" name="Picture 9" descr="ts">
            <a:extLst>
              <a:ext uri="{FF2B5EF4-FFF2-40B4-BE49-F238E27FC236}">
                <a16:creationId xmlns:a16="http://schemas.microsoft.com/office/drawing/2014/main" id="{1927A347-6E97-471C-8594-85F0D85C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894076"/>
            <a:ext cx="30956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441F867B-F670-458E-B697-011F5F28DFFD}"/>
              </a:ext>
            </a:extLst>
          </p:cNvPr>
          <p:cNvCxnSpPr>
            <a:stCxn id="59" idx="0"/>
            <a:endCxn id="61" idx="2"/>
          </p:cNvCxnSpPr>
          <p:nvPr/>
        </p:nvCxnSpPr>
        <p:spPr>
          <a:xfrm flipH="1" flipV="1">
            <a:off x="1440387" y="2483466"/>
            <a:ext cx="929751" cy="4106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 60">
            <a:extLst>
              <a:ext uri="{FF2B5EF4-FFF2-40B4-BE49-F238E27FC236}">
                <a16:creationId xmlns:a16="http://schemas.microsoft.com/office/drawing/2014/main" id="{233EDAF4-A06A-40FF-8702-329DBCEE2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7" y="1122026"/>
            <a:ext cx="1473420" cy="1361440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7AF13DC2-B4EF-43C0-A717-C821375FE813}"/>
              </a:ext>
            </a:extLst>
          </p:cNvPr>
          <p:cNvSpPr txBox="1"/>
          <p:nvPr/>
        </p:nvSpPr>
        <p:spPr>
          <a:xfrm>
            <a:off x="2632221" y="1059824"/>
            <a:ext cx="25095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India is a stakeholder of the Calcutta subway</a:t>
            </a:r>
          </a:p>
          <a:p>
            <a:pPr marL="182563" indent="-182563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India has summers where temperature can reach 50°C in the shadow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A1D4F17A-1E15-403E-A749-36A9511EF03E}"/>
              </a:ext>
            </a:extLst>
          </p:cNvPr>
          <p:cNvGrpSpPr/>
          <p:nvPr/>
        </p:nvGrpSpPr>
        <p:grpSpPr>
          <a:xfrm>
            <a:off x="4832189" y="2306320"/>
            <a:ext cx="3596640" cy="2216924"/>
            <a:chOff x="4761069" y="2225039"/>
            <a:chExt cx="3596640" cy="2493923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D001CFE5-945D-4ACA-8582-CE5AF0E227D8}"/>
                </a:ext>
              </a:extLst>
            </p:cNvPr>
            <p:cNvSpPr/>
            <p:nvPr/>
          </p:nvSpPr>
          <p:spPr>
            <a:xfrm>
              <a:off x="4761069" y="2945743"/>
              <a:ext cx="1300480" cy="12090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67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Normal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context</a:t>
              </a: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EEE6C4E5-D07C-4EE1-BE26-90F8CED096F2}"/>
                </a:ext>
              </a:extLst>
            </p:cNvPr>
            <p:cNvSpPr/>
            <p:nvPr/>
          </p:nvSpPr>
          <p:spPr>
            <a:xfrm>
              <a:off x="7057229" y="2945743"/>
              <a:ext cx="1300480" cy="12090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67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temperature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context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D4CDC28A-A552-4E73-AAC5-BE59DA4EA6CD}"/>
                </a:ext>
              </a:extLst>
            </p:cNvPr>
            <p:cNvSpPr txBox="1"/>
            <p:nvPr/>
          </p:nvSpPr>
          <p:spPr>
            <a:xfrm>
              <a:off x="5697639" y="2225039"/>
              <a:ext cx="2156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 &gt; T0 | High temperature special control law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CBD33311-8DB9-40AB-9EED-31359320DE56}"/>
                </a:ext>
              </a:extLst>
            </p:cNvPr>
            <p:cNvSpPr txBox="1"/>
            <p:nvPr/>
          </p:nvSpPr>
          <p:spPr>
            <a:xfrm>
              <a:off x="5681658" y="4441963"/>
              <a:ext cx="2025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 &lt; T1 | Normal control law</a:t>
              </a:r>
            </a:p>
          </p:txBody>
        </p:sp>
        <p:sp>
          <p:nvSpPr>
            <p:cNvPr id="68" name="Forme libre 24">
              <a:extLst>
                <a:ext uri="{FF2B5EF4-FFF2-40B4-BE49-F238E27FC236}">
                  <a16:creationId xmlns:a16="http://schemas.microsoft.com/office/drawing/2014/main" id="{AEF8EEC6-4C6C-49C7-9344-CB5CDAEA558A}"/>
                </a:ext>
              </a:extLst>
            </p:cNvPr>
            <p:cNvSpPr/>
            <p:nvPr/>
          </p:nvSpPr>
          <p:spPr>
            <a:xfrm>
              <a:off x="5812280" y="2821025"/>
              <a:ext cx="1544320" cy="254297"/>
            </a:xfrm>
            <a:custGeom>
              <a:avLst/>
              <a:gdLst>
                <a:gd name="connsiteX0" fmla="*/ 0 w 2143760"/>
                <a:gd name="connsiteY0" fmla="*/ 254297 h 254297"/>
                <a:gd name="connsiteX1" fmla="*/ 985520 w 2143760"/>
                <a:gd name="connsiteY1" fmla="*/ 297 h 254297"/>
                <a:gd name="connsiteX2" fmla="*/ 2143760 w 2143760"/>
                <a:gd name="connsiteY2" fmla="*/ 213657 h 2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3760" h="254297">
                  <a:moveTo>
                    <a:pt x="0" y="254297"/>
                  </a:moveTo>
                  <a:cubicBezTo>
                    <a:pt x="314113" y="130683"/>
                    <a:pt x="628227" y="7070"/>
                    <a:pt x="985520" y="297"/>
                  </a:cubicBezTo>
                  <a:cubicBezTo>
                    <a:pt x="1342813" y="-6476"/>
                    <a:pt x="1743286" y="103590"/>
                    <a:pt x="2143760" y="213657"/>
                  </a:cubicBezTo>
                </a:path>
              </a:pathLst>
            </a:custGeom>
            <a:noFill/>
            <a:ln w="38100">
              <a:solidFill>
                <a:srgbClr val="267FFF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orme libre 25">
              <a:extLst>
                <a:ext uri="{FF2B5EF4-FFF2-40B4-BE49-F238E27FC236}">
                  <a16:creationId xmlns:a16="http://schemas.microsoft.com/office/drawing/2014/main" id="{E16B9BD1-7BDE-484D-99A7-8379E97E5372}"/>
                </a:ext>
              </a:extLst>
            </p:cNvPr>
            <p:cNvSpPr/>
            <p:nvPr/>
          </p:nvSpPr>
          <p:spPr>
            <a:xfrm flipH="1" flipV="1">
              <a:off x="5697639" y="4066857"/>
              <a:ext cx="1655982" cy="211875"/>
            </a:xfrm>
            <a:custGeom>
              <a:avLst/>
              <a:gdLst>
                <a:gd name="connsiteX0" fmla="*/ 0 w 2143760"/>
                <a:gd name="connsiteY0" fmla="*/ 254297 h 254297"/>
                <a:gd name="connsiteX1" fmla="*/ 985520 w 2143760"/>
                <a:gd name="connsiteY1" fmla="*/ 297 h 254297"/>
                <a:gd name="connsiteX2" fmla="*/ 2143760 w 2143760"/>
                <a:gd name="connsiteY2" fmla="*/ 213657 h 2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3760" h="254297">
                  <a:moveTo>
                    <a:pt x="0" y="254297"/>
                  </a:moveTo>
                  <a:cubicBezTo>
                    <a:pt x="314113" y="130683"/>
                    <a:pt x="628227" y="7070"/>
                    <a:pt x="985520" y="297"/>
                  </a:cubicBezTo>
                  <a:cubicBezTo>
                    <a:pt x="1342813" y="-6476"/>
                    <a:pt x="1743286" y="103590"/>
                    <a:pt x="2143760" y="213657"/>
                  </a:cubicBezTo>
                </a:path>
              </a:pathLst>
            </a:custGeom>
            <a:noFill/>
            <a:ln w="38100">
              <a:solidFill>
                <a:srgbClr val="267FFF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Flèche à angle droit 26">
            <a:extLst>
              <a:ext uri="{FF2B5EF4-FFF2-40B4-BE49-F238E27FC236}">
                <a16:creationId xmlns:a16="http://schemas.microsoft.com/office/drawing/2014/main" id="{67ECA88A-5B4D-4EFA-A9F1-B7D534AF1E7F}"/>
              </a:ext>
            </a:extLst>
          </p:cNvPr>
          <p:cNvSpPr/>
          <p:nvPr/>
        </p:nvSpPr>
        <p:spPr>
          <a:xfrm rot="10800000" flipH="1">
            <a:off x="5458829" y="1574800"/>
            <a:ext cx="1470819" cy="593706"/>
          </a:xfrm>
          <a:prstGeom prst="bentUpArrow">
            <a:avLst/>
          </a:prstGeom>
          <a:solidFill>
            <a:schemeClr val="bg1"/>
          </a:solidFill>
          <a:ln w="38100">
            <a:solidFill>
              <a:srgbClr val="267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5F4CCD24-C3A3-4C38-B079-580B7BEE9484}"/>
              </a:ext>
            </a:extLst>
          </p:cNvPr>
          <p:cNvSpPr txBox="1"/>
          <p:nvPr/>
        </p:nvSpPr>
        <p:spPr>
          <a:xfrm>
            <a:off x="2370138" y="2373193"/>
            <a:ext cx="2452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Stakeholder &amp; constraint analysis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C01B88C4-DC8C-4CA3-A0E5-54638E44245D}"/>
              </a:ext>
            </a:extLst>
          </p:cNvPr>
          <p:cNvSpPr txBox="1"/>
          <p:nvPr/>
        </p:nvSpPr>
        <p:spPr>
          <a:xfrm>
            <a:off x="4987725" y="4758215"/>
            <a:ext cx="333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Lifecycle analysis leads to identify an Indian specific operational context: the « high temperature context » </a:t>
            </a:r>
          </a:p>
        </p:txBody>
      </p:sp>
      <p:sp>
        <p:nvSpPr>
          <p:cNvPr id="73" name="Espace réservé du contenu 2">
            <a:extLst>
              <a:ext uri="{FF2B5EF4-FFF2-40B4-BE49-F238E27FC236}">
                <a16:creationId xmlns:a16="http://schemas.microsoft.com/office/drawing/2014/main" id="{A3AA5CD7-B2F7-42CD-AE2D-BD8F013B627D}"/>
              </a:ext>
            </a:extLst>
          </p:cNvPr>
          <p:cNvSpPr>
            <a:spLocks/>
          </p:cNvSpPr>
          <p:nvPr/>
        </p:nvSpPr>
        <p:spPr bwMode="auto">
          <a:xfrm>
            <a:off x="458788" y="5632450"/>
            <a:ext cx="824833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75000"/>
              </a:spcBef>
              <a:buClr>
                <a:srgbClr val="CC0000"/>
              </a:buClr>
              <a:buSzPct val="80000"/>
              <a:buFont typeface="Wingdings 3" pitchFamily="18" charset="2"/>
              <a:buNone/>
            </a:pPr>
            <a:r>
              <a:rPr lang="en-US" altLang="fr-FR" sz="1600" b="1" dirty="0">
                <a:solidFill>
                  <a:srgbClr val="FF0000"/>
                </a:solidFill>
              </a:rPr>
              <a:t>Operational architecture </a:t>
            </a:r>
            <a:r>
              <a:rPr lang="en-US" altLang="fr-FR" sz="1600" dirty="0"/>
              <a:t>analyzes the </a:t>
            </a:r>
            <a:r>
              <a:rPr lang="en-US" altLang="fr-FR" sz="1600" b="1" dirty="0">
                <a:solidFill>
                  <a:srgbClr val="FF0000"/>
                </a:solidFill>
              </a:rPr>
              <a:t>environment</a:t>
            </a:r>
            <a:r>
              <a:rPr lang="en-US" altLang="fr-FR" sz="1600" b="1" dirty="0">
                <a:solidFill>
                  <a:srgbClr val="FF6600"/>
                </a:solidFill>
              </a:rPr>
              <a:t> </a:t>
            </a:r>
            <a:r>
              <a:rPr lang="en-US" altLang="fr-FR" sz="1600" dirty="0"/>
              <a:t>of a </a:t>
            </a:r>
            <a:r>
              <a:rPr lang="en-US" altLang="fr-FR" sz="1600" b="1" dirty="0">
                <a:solidFill>
                  <a:srgbClr val="993366"/>
                </a:solidFill>
              </a:rPr>
              <a:t>system </a:t>
            </a:r>
            <a:r>
              <a:rPr lang="en-US" altLang="fr-FR" sz="1600" dirty="0"/>
              <a:t>that contains all the </a:t>
            </a:r>
            <a:r>
              <a:rPr lang="en-US" altLang="fr-FR" sz="1600" b="1" dirty="0">
                <a:solidFill>
                  <a:srgbClr val="003399"/>
                </a:solidFill>
              </a:rPr>
              <a:t>external systems</a:t>
            </a:r>
            <a:r>
              <a:rPr lang="en-US" altLang="fr-FR" sz="1600" dirty="0">
                <a:solidFill>
                  <a:srgbClr val="003399"/>
                </a:solidFill>
              </a:rPr>
              <a:t> </a:t>
            </a:r>
            <a:r>
              <a:rPr lang="en-US" altLang="fr-FR" sz="1600" dirty="0"/>
              <a:t>that may have an influence or an interaction with the system of interest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88F60FB0-D2D7-45AD-AA0F-067F26461D90}"/>
              </a:ext>
            </a:extLst>
          </p:cNvPr>
          <p:cNvSpPr txBox="1"/>
          <p:nvPr/>
        </p:nvSpPr>
        <p:spPr>
          <a:xfrm>
            <a:off x="787011" y="5100849"/>
            <a:ext cx="3166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The system of interest: the Calcutta subway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4C0D40A4-E14F-400A-88CC-5BAFD66DD718}"/>
              </a:ext>
            </a:extLst>
          </p:cNvPr>
          <p:cNvSpPr txBox="1"/>
          <p:nvPr/>
        </p:nvSpPr>
        <p:spPr>
          <a:xfrm>
            <a:off x="923925" y="1534159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401734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System Issue 4 – Forgetting to manage transversal behaviors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51A704E-3FBA-417C-8079-8626CB98CB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3"/>
          <a:stretch/>
        </p:blipFill>
        <p:spPr>
          <a:xfrm>
            <a:off x="1693959" y="1785975"/>
            <a:ext cx="5009943" cy="21469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B70BEC9-B791-49A5-A6E3-DD2141C7E719}"/>
              </a:ext>
            </a:extLst>
          </p:cNvPr>
          <p:cNvSpPr/>
          <p:nvPr/>
        </p:nvSpPr>
        <p:spPr>
          <a:xfrm>
            <a:off x="5877858" y="3803676"/>
            <a:ext cx="870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Urea pot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8156B7-4C36-4C6B-8BF2-B7C6D63F681C}"/>
              </a:ext>
            </a:extLst>
          </p:cNvPr>
          <p:cNvSpPr/>
          <p:nvPr/>
        </p:nvSpPr>
        <p:spPr>
          <a:xfrm>
            <a:off x="5088804" y="3809202"/>
            <a:ext cx="5851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E9A23D-BD27-4E4C-A37B-C2BFE964F1CF}"/>
              </a:ext>
            </a:extLst>
          </p:cNvPr>
          <p:cNvSpPr/>
          <p:nvPr/>
        </p:nvSpPr>
        <p:spPr>
          <a:xfrm>
            <a:off x="3943727" y="3809202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Injector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4EC445-EEC7-48AF-BD11-32CDD2C19E73}"/>
              </a:ext>
            </a:extLst>
          </p:cNvPr>
          <p:cNvSpPr/>
          <p:nvPr/>
        </p:nvSpPr>
        <p:spPr>
          <a:xfrm>
            <a:off x="2716445" y="3847421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Injector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0A07DC-18D7-4668-BC5B-F81EF2F5B726}"/>
              </a:ext>
            </a:extLst>
          </p:cNvPr>
          <p:cNvSpPr/>
          <p:nvPr/>
        </p:nvSpPr>
        <p:spPr>
          <a:xfrm>
            <a:off x="4367976" y="2012285"/>
            <a:ext cx="1090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 Catalyzer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49D0D23-0954-4FE6-9994-37BE8627E2F3}"/>
              </a:ext>
            </a:extLst>
          </p:cNvPr>
          <p:cNvGrpSpPr/>
          <p:nvPr/>
        </p:nvGrpSpPr>
        <p:grpSpPr>
          <a:xfrm>
            <a:off x="4233024" y="2283601"/>
            <a:ext cx="4068032" cy="1344449"/>
            <a:chOff x="4400912" y="2276644"/>
            <a:chExt cx="4374970" cy="1624003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09F02886-4EDF-4BD2-A849-2E7891F37B72}"/>
                </a:ext>
              </a:extLst>
            </p:cNvPr>
            <p:cNvCxnSpPr/>
            <p:nvPr/>
          </p:nvCxnSpPr>
          <p:spPr bwMode="auto">
            <a:xfrm>
              <a:off x="4411779" y="3900647"/>
              <a:ext cx="2448272" cy="0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2E0B3C1E-3884-4CE8-A7DA-7D312D12BF72}"/>
                </a:ext>
              </a:extLst>
            </p:cNvPr>
            <p:cNvCxnSpPr/>
            <p:nvPr/>
          </p:nvCxnSpPr>
          <p:spPr bwMode="auto">
            <a:xfrm>
              <a:off x="5923947" y="2725682"/>
              <a:ext cx="936104" cy="0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DBD77AB1-9DE8-4DC4-8A52-BA9AEBDB7B6B}"/>
                </a:ext>
              </a:extLst>
            </p:cNvPr>
            <p:cNvCxnSpPr/>
            <p:nvPr/>
          </p:nvCxnSpPr>
          <p:spPr bwMode="auto">
            <a:xfrm flipV="1">
              <a:off x="6860051" y="2725682"/>
              <a:ext cx="0" cy="1174965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FBFDCA43-7FF4-4969-B91C-9460750C757B}"/>
                </a:ext>
              </a:extLst>
            </p:cNvPr>
            <p:cNvCxnSpPr/>
            <p:nvPr/>
          </p:nvCxnSpPr>
          <p:spPr bwMode="auto">
            <a:xfrm flipV="1">
              <a:off x="5929740" y="2725683"/>
              <a:ext cx="3030" cy="503683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22096D24-FB0C-4FB0-99BA-DDD900D09F10}"/>
                </a:ext>
              </a:extLst>
            </p:cNvPr>
            <p:cNvCxnSpPr/>
            <p:nvPr/>
          </p:nvCxnSpPr>
          <p:spPr bwMode="auto">
            <a:xfrm flipV="1">
              <a:off x="4400912" y="3229366"/>
              <a:ext cx="1531858" cy="2896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5F9918FC-B7C1-4834-94D4-2B7553F743B2}"/>
                </a:ext>
              </a:extLst>
            </p:cNvPr>
            <p:cNvCxnSpPr/>
            <p:nvPr/>
          </p:nvCxnSpPr>
          <p:spPr bwMode="auto">
            <a:xfrm flipH="1">
              <a:off x="4411778" y="3218734"/>
              <a:ext cx="1" cy="681913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3D69DD13-BB66-42EC-BFBF-4828A66CCFF6}"/>
                </a:ext>
              </a:extLst>
            </p:cNvPr>
            <p:cNvCxnSpPr>
              <a:endCxn id="36" idx="1"/>
            </p:cNvCxnSpPr>
            <p:nvPr/>
          </p:nvCxnSpPr>
          <p:spPr bwMode="auto">
            <a:xfrm flipV="1">
              <a:off x="6860051" y="2722772"/>
              <a:ext cx="357697" cy="590399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49194A9-A889-426E-9FD0-8FF76989CE47}"/>
                </a:ext>
              </a:extLst>
            </p:cNvPr>
            <p:cNvSpPr txBox="1"/>
            <p:nvPr/>
          </p:nvSpPr>
          <p:spPr>
            <a:xfrm>
              <a:off x="7217748" y="2276644"/>
              <a:ext cx="1558134" cy="892256"/>
            </a:xfrm>
            <a:prstGeom prst="rect">
              <a:avLst/>
            </a:prstGeom>
            <a:noFill/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Chassis 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resp.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scope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7750CAE8-E5B8-4BAF-BC59-AD53307D2EC0}"/>
              </a:ext>
            </a:extLst>
          </p:cNvPr>
          <p:cNvGrpSpPr/>
          <p:nvPr/>
        </p:nvGrpSpPr>
        <p:grpSpPr>
          <a:xfrm>
            <a:off x="524193" y="2316574"/>
            <a:ext cx="3674738" cy="1487102"/>
            <a:chOff x="412245" y="2316471"/>
            <a:chExt cx="3952001" cy="179631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87EA54E-8AA5-4195-B4CF-9413498F5138}"/>
                </a:ext>
              </a:extLst>
            </p:cNvPr>
            <p:cNvSpPr/>
            <p:nvPr/>
          </p:nvSpPr>
          <p:spPr bwMode="auto">
            <a:xfrm>
              <a:off x="3930819" y="2316471"/>
              <a:ext cx="433427" cy="1224136"/>
            </a:xfrm>
            <a:prstGeom prst="rect">
              <a:avLst/>
            </a:prstGeom>
            <a:noFill/>
            <a:ln w="2857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D250E1F9-79C1-4E74-A32B-A7DA23EC6454}"/>
                </a:ext>
              </a:extLst>
            </p:cNvPr>
            <p:cNvCxnSpPr>
              <a:stCxn id="38" idx="1"/>
              <a:endCxn id="40" idx="3"/>
            </p:cNvCxnSpPr>
            <p:nvPr/>
          </p:nvCxnSpPr>
          <p:spPr bwMode="auto">
            <a:xfrm flipH="1">
              <a:off x="1871714" y="2928539"/>
              <a:ext cx="2059105" cy="725763"/>
            </a:xfrm>
            <a:prstGeom prst="line">
              <a:avLst/>
            </a:prstGeom>
            <a:noFill/>
            <a:ln w="2857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95FF895E-E0FC-4AD7-ACCC-66D11E3DA7B2}"/>
                </a:ext>
              </a:extLst>
            </p:cNvPr>
            <p:cNvSpPr txBox="1"/>
            <p:nvPr/>
          </p:nvSpPr>
          <p:spPr>
            <a:xfrm>
              <a:off x="412245" y="3195818"/>
              <a:ext cx="1459469" cy="916969"/>
            </a:xfrm>
            <a:prstGeom prst="rect">
              <a:avLst/>
            </a:prstGeom>
            <a:noFill/>
            <a:ln w="2857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Powertrain 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resp.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scope</a:t>
              </a:r>
            </a:p>
          </p:txBody>
        </p:sp>
      </p:grpSp>
      <p:sp>
        <p:nvSpPr>
          <p:cNvPr id="41" name="Rectangle 263">
            <a:extLst>
              <a:ext uri="{FF2B5EF4-FFF2-40B4-BE49-F238E27FC236}">
                <a16:creationId xmlns:a16="http://schemas.microsoft.com/office/drawing/2014/main" id="{8C50C5B2-30C6-4886-B6E6-D888E377D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17" y="4677055"/>
            <a:ext cx="7973197" cy="144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car constructor wanted to implement a </a:t>
            </a:r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depolluting technology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working by urea injection in the engine exhaustion gaz. The depolluting function is cut into two constructional subsets under the powertrain &amp; chassis project responsibilities with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nobody in charge of the global coherence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transverse function. After 5 years of design: a non robust system at the very end plus </a:t>
            </a:r>
            <a:r>
              <a:rPr lang="en-US" sz="16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M€ budget over costs</a:t>
            </a:r>
            <a:r>
              <a:rPr lang="en-US" sz="16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8356C6-021B-40D8-B107-9F4663EF4935}"/>
              </a:ext>
            </a:extLst>
          </p:cNvPr>
          <p:cNvSpPr/>
          <p:nvPr/>
        </p:nvSpPr>
        <p:spPr bwMode="auto">
          <a:xfrm>
            <a:off x="5628054" y="1633662"/>
            <a:ext cx="2384575" cy="504056"/>
          </a:xfrm>
          <a:prstGeom prst="rect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Depolluting function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B6A58783-2CF2-4814-9CFB-CF2A03C66175}"/>
              </a:ext>
            </a:extLst>
          </p:cNvPr>
          <p:cNvCxnSpPr/>
          <p:nvPr/>
        </p:nvCxnSpPr>
        <p:spPr bwMode="auto">
          <a:xfrm>
            <a:off x="6084420" y="2137718"/>
            <a:ext cx="228812" cy="517627"/>
          </a:xfrm>
          <a:prstGeom prst="straightConnector1">
            <a:avLst/>
          </a:prstGeom>
          <a:solidFill>
            <a:schemeClr val="accent2"/>
          </a:solidFill>
          <a:ln w="34925" cap="flat" cmpd="sng" algn="ctr">
            <a:solidFill>
              <a:srgbClr val="5F5F5F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581D0A30-7DAE-46DB-9BC5-3E8EFF42727F}"/>
              </a:ext>
            </a:extLst>
          </p:cNvPr>
          <p:cNvCxnSpPr/>
          <p:nvPr/>
        </p:nvCxnSpPr>
        <p:spPr bwMode="auto">
          <a:xfrm flipH="1">
            <a:off x="4233025" y="2137718"/>
            <a:ext cx="1851395" cy="755082"/>
          </a:xfrm>
          <a:prstGeom prst="straightConnector1">
            <a:avLst/>
          </a:prstGeom>
          <a:solidFill>
            <a:schemeClr val="accent2"/>
          </a:solidFill>
          <a:ln w="34925" cap="flat" cmpd="sng" algn="ctr">
            <a:solidFill>
              <a:srgbClr val="5F5F5F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5" name="Oval 1303">
            <a:extLst>
              <a:ext uri="{FF2B5EF4-FFF2-40B4-BE49-F238E27FC236}">
                <a16:creationId xmlns:a16="http://schemas.microsoft.com/office/drawing/2014/main" id="{12D16E51-EF54-41CF-9BBD-C5A90F003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281" y="2640717"/>
            <a:ext cx="381000" cy="365125"/>
          </a:xfrm>
          <a:prstGeom prst="ellipse">
            <a:avLst/>
          </a:prstGeom>
          <a:solidFill>
            <a:srgbClr val="003399"/>
          </a:solidFill>
          <a:ln>
            <a:noFill/>
          </a:ln>
          <a:effectLst/>
        </p:spPr>
        <p:txBody>
          <a:bodyPr lIns="0" tIns="0" rIns="0" bIns="0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1304">
            <a:extLst>
              <a:ext uri="{FF2B5EF4-FFF2-40B4-BE49-F238E27FC236}">
                <a16:creationId xmlns:a16="http://schemas.microsoft.com/office/drawing/2014/main" id="{55D9E957-072F-4D34-9FEC-A712D389B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381" y="2677230"/>
            <a:ext cx="306388" cy="2921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1305">
            <a:extLst>
              <a:ext uri="{FF2B5EF4-FFF2-40B4-BE49-F238E27FC236}">
                <a16:creationId xmlns:a16="http://schemas.microsoft.com/office/drawing/2014/main" id="{C6C9D881-AA33-4786-BBC6-124AB1339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06" y="2703093"/>
            <a:ext cx="115888" cy="23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B756102C-53A0-4ADD-8199-9BEB752AA722}"/>
              </a:ext>
            </a:extLst>
          </p:cNvPr>
          <p:cNvGrpSpPr/>
          <p:nvPr/>
        </p:nvGrpSpPr>
        <p:grpSpPr>
          <a:xfrm>
            <a:off x="8100961" y="2824780"/>
            <a:ext cx="381000" cy="365125"/>
            <a:chOff x="7400711" y="2580264"/>
            <a:chExt cx="381000" cy="365125"/>
          </a:xfrm>
        </p:grpSpPr>
        <p:sp>
          <p:nvSpPr>
            <p:cNvPr id="49" name="Oval 1303">
              <a:extLst>
                <a:ext uri="{FF2B5EF4-FFF2-40B4-BE49-F238E27FC236}">
                  <a16:creationId xmlns:a16="http://schemas.microsoft.com/office/drawing/2014/main" id="{2A464A54-80F3-4E65-BCE7-A39F1F196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0711" y="2580264"/>
              <a:ext cx="381000" cy="36512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1304">
              <a:extLst>
                <a:ext uri="{FF2B5EF4-FFF2-40B4-BE49-F238E27FC236}">
                  <a16:creationId xmlns:a16="http://schemas.microsoft.com/office/drawing/2014/main" id="{A355D10F-CDF2-4D82-81E9-6E4D0F324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8811" y="2616777"/>
              <a:ext cx="306388" cy="292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Picture 1305">
              <a:extLst>
                <a:ext uri="{FF2B5EF4-FFF2-40B4-BE49-F238E27FC236}">
                  <a16:creationId xmlns:a16="http://schemas.microsoft.com/office/drawing/2014/main" id="{04873C75-CC07-465B-BDA5-F00364B81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236" y="2642640"/>
              <a:ext cx="115888" cy="23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Image 51">
            <a:extLst>
              <a:ext uri="{FF2B5EF4-FFF2-40B4-BE49-F238E27FC236}">
                <a16:creationId xmlns:a16="http://schemas.microsoft.com/office/drawing/2014/main" id="{935D3CE7-26AC-4DC4-9CC2-38F9C8D362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6" y="1212320"/>
            <a:ext cx="619187" cy="543771"/>
          </a:xfrm>
          <a:prstGeom prst="rect">
            <a:avLst/>
          </a:prstGeom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2A4443DA-1887-4E41-B2DE-D484C2F0FE98}"/>
              </a:ext>
            </a:extLst>
          </p:cNvPr>
          <p:cNvGrpSpPr/>
          <p:nvPr/>
        </p:nvGrpSpPr>
        <p:grpSpPr>
          <a:xfrm>
            <a:off x="7484395" y="1388419"/>
            <a:ext cx="381000" cy="365125"/>
            <a:chOff x="7887217" y="1286689"/>
            <a:chExt cx="381000" cy="365125"/>
          </a:xfrm>
        </p:grpSpPr>
        <p:sp>
          <p:nvSpPr>
            <p:cNvPr id="54" name="Oval 1303">
              <a:extLst>
                <a:ext uri="{FF2B5EF4-FFF2-40B4-BE49-F238E27FC236}">
                  <a16:creationId xmlns:a16="http://schemas.microsoft.com/office/drawing/2014/main" id="{B7F5BB79-F87C-423D-974E-9D0F5A0A0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7217" y="1286689"/>
              <a:ext cx="381000" cy="365125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Oval 1304">
              <a:extLst>
                <a:ext uri="{FF2B5EF4-FFF2-40B4-BE49-F238E27FC236}">
                  <a16:creationId xmlns:a16="http://schemas.microsoft.com/office/drawing/2014/main" id="{153277B0-E284-4B7C-BF6C-843FA503A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5317" y="1323202"/>
              <a:ext cx="306388" cy="292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98897BB1-D878-40C8-A7E7-E86854E4D37E}"/>
              </a:ext>
            </a:extLst>
          </p:cNvPr>
          <p:cNvCxnSpPr>
            <a:endCxn id="42" idx="1"/>
          </p:cNvCxnSpPr>
          <p:nvPr/>
        </p:nvCxnSpPr>
        <p:spPr>
          <a:xfrm>
            <a:off x="5158722" y="1885690"/>
            <a:ext cx="4693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0D4439C5-EB93-43A5-B5F7-3C7E3D5A1C1D}"/>
              </a:ext>
            </a:extLst>
          </p:cNvPr>
          <p:cNvCxnSpPr/>
          <p:nvPr/>
        </p:nvCxnSpPr>
        <p:spPr>
          <a:xfrm>
            <a:off x="8012629" y="1885690"/>
            <a:ext cx="4693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38F34282-52E3-4EED-8167-793668690174}"/>
              </a:ext>
            </a:extLst>
          </p:cNvPr>
          <p:cNvSpPr txBox="1"/>
          <p:nvPr/>
        </p:nvSpPr>
        <p:spPr>
          <a:xfrm>
            <a:off x="5146715" y="1419867"/>
            <a:ext cx="469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Bad gaz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57BB6285-F0DD-4684-8E0E-4507BF2731E1}"/>
              </a:ext>
            </a:extLst>
          </p:cNvPr>
          <p:cNvSpPr txBox="1"/>
          <p:nvPr/>
        </p:nvSpPr>
        <p:spPr>
          <a:xfrm>
            <a:off x="8031320" y="1419867"/>
            <a:ext cx="491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Good gaz</a:t>
            </a:r>
          </a:p>
        </p:txBody>
      </p:sp>
    </p:spTree>
    <p:extLst>
      <p:ext uri="{BB962C8B-B14F-4D97-AF65-F5344CB8AC3E}">
        <p14:creationId xmlns:p14="http://schemas.microsoft.com/office/powerpoint/2010/main" val="239315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Systems Engineering Answer 4 – Functional architecture (1/3)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FD7CD83D-924F-4AB0-B4D4-B64DA891FCDD}"/>
              </a:ext>
            </a:extLst>
          </p:cNvPr>
          <p:cNvGrpSpPr/>
          <p:nvPr/>
        </p:nvGrpSpPr>
        <p:grpSpPr>
          <a:xfrm>
            <a:off x="2948210" y="3925671"/>
            <a:ext cx="381000" cy="365125"/>
            <a:chOff x="7400711" y="2580264"/>
            <a:chExt cx="381000" cy="365125"/>
          </a:xfrm>
        </p:grpSpPr>
        <p:sp>
          <p:nvSpPr>
            <p:cNvPr id="60" name="Oval 1303">
              <a:extLst>
                <a:ext uri="{FF2B5EF4-FFF2-40B4-BE49-F238E27FC236}">
                  <a16:creationId xmlns:a16="http://schemas.microsoft.com/office/drawing/2014/main" id="{0F30AA9D-3A0D-4275-8236-1DD300DD4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0711" y="2580264"/>
              <a:ext cx="381000" cy="36512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Oval 1304">
              <a:extLst>
                <a:ext uri="{FF2B5EF4-FFF2-40B4-BE49-F238E27FC236}">
                  <a16:creationId xmlns:a16="http://schemas.microsoft.com/office/drawing/2014/main" id="{EB9EA425-2118-49C4-8CFF-E16C61038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8811" y="2616777"/>
              <a:ext cx="306388" cy="292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Picture 1305">
              <a:extLst>
                <a:ext uri="{FF2B5EF4-FFF2-40B4-BE49-F238E27FC236}">
                  <a16:creationId xmlns:a16="http://schemas.microsoft.com/office/drawing/2014/main" id="{B6CC672B-2135-4E04-A1C7-B5AF39957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236" y="2642640"/>
              <a:ext cx="115888" cy="23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89026FD8-1F36-4BFB-9E4B-5D51C60B1925}"/>
              </a:ext>
            </a:extLst>
          </p:cNvPr>
          <p:cNvGrpSpPr/>
          <p:nvPr/>
        </p:nvGrpSpPr>
        <p:grpSpPr>
          <a:xfrm>
            <a:off x="5977046" y="3924413"/>
            <a:ext cx="381000" cy="365125"/>
            <a:chOff x="7400711" y="2580264"/>
            <a:chExt cx="381000" cy="365125"/>
          </a:xfrm>
        </p:grpSpPr>
        <p:sp>
          <p:nvSpPr>
            <p:cNvPr id="64" name="Oval 1303">
              <a:extLst>
                <a:ext uri="{FF2B5EF4-FFF2-40B4-BE49-F238E27FC236}">
                  <a16:creationId xmlns:a16="http://schemas.microsoft.com/office/drawing/2014/main" id="{A2EF8B82-C097-40D8-82B4-7E574877C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0711" y="2580264"/>
              <a:ext cx="381000" cy="36512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1304">
              <a:extLst>
                <a:ext uri="{FF2B5EF4-FFF2-40B4-BE49-F238E27FC236}">
                  <a16:creationId xmlns:a16="http://schemas.microsoft.com/office/drawing/2014/main" id="{2D21DF50-7296-44F8-B52F-3AFC54158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8811" y="2616777"/>
              <a:ext cx="306388" cy="292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Picture 1305">
              <a:extLst>
                <a:ext uri="{FF2B5EF4-FFF2-40B4-BE49-F238E27FC236}">
                  <a16:creationId xmlns:a16="http://schemas.microsoft.com/office/drawing/2014/main" id="{D9F11A2D-3311-4B81-9713-9628F035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236" y="2642640"/>
              <a:ext cx="115888" cy="23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DF88EBB9-F24E-4B36-8E73-3056E846B21A}"/>
              </a:ext>
            </a:extLst>
          </p:cNvPr>
          <p:cNvCxnSpPr>
            <a:stCxn id="71" idx="2"/>
            <a:endCxn id="101" idx="0"/>
          </p:cNvCxnSpPr>
          <p:nvPr/>
        </p:nvCxnSpPr>
        <p:spPr>
          <a:xfrm>
            <a:off x="6167547" y="2864556"/>
            <a:ext cx="0" cy="40277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AA1A5DD7-A3FC-412B-901D-79D6674EB918}"/>
              </a:ext>
            </a:extLst>
          </p:cNvPr>
          <p:cNvCxnSpPr>
            <a:stCxn id="72" idx="2"/>
            <a:endCxn id="102" idx="0"/>
          </p:cNvCxnSpPr>
          <p:nvPr/>
        </p:nvCxnSpPr>
        <p:spPr>
          <a:xfrm>
            <a:off x="4638104" y="2864556"/>
            <a:ext cx="0" cy="40277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6CDAB812-CABD-4517-9395-78646C4CB422}"/>
              </a:ext>
            </a:extLst>
          </p:cNvPr>
          <p:cNvCxnSpPr>
            <a:stCxn id="70" idx="2"/>
            <a:endCxn id="100" idx="0"/>
          </p:cNvCxnSpPr>
          <p:nvPr/>
        </p:nvCxnSpPr>
        <p:spPr>
          <a:xfrm>
            <a:off x="3108662" y="2864556"/>
            <a:ext cx="0" cy="40277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0490CBCF-BC73-4DCD-BBE7-44A8BD228835}"/>
              </a:ext>
            </a:extLst>
          </p:cNvPr>
          <p:cNvSpPr/>
          <p:nvPr/>
        </p:nvSpPr>
        <p:spPr>
          <a:xfrm>
            <a:off x="2455518" y="2342042"/>
            <a:ext cx="1306287" cy="5225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Sub-function 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1F4819-676E-4775-BE91-2C73783262A5}"/>
              </a:ext>
            </a:extLst>
          </p:cNvPr>
          <p:cNvSpPr/>
          <p:nvPr/>
        </p:nvSpPr>
        <p:spPr>
          <a:xfrm>
            <a:off x="5514403" y="2342042"/>
            <a:ext cx="1306287" cy="5225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Sub-function 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A22F083-3551-42C3-BB64-C63ECCD37073}"/>
              </a:ext>
            </a:extLst>
          </p:cNvPr>
          <p:cNvSpPr/>
          <p:nvPr/>
        </p:nvSpPr>
        <p:spPr>
          <a:xfrm>
            <a:off x="3984960" y="2342042"/>
            <a:ext cx="1306287" cy="5225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Sub-function 2</a:t>
            </a:r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A9D192D3-882E-4E49-8C7B-20D521C1ACB8}"/>
              </a:ext>
            </a:extLst>
          </p:cNvPr>
          <p:cNvCxnSpPr>
            <a:endCxn id="70" idx="0"/>
          </p:cNvCxnSpPr>
          <p:nvPr/>
        </p:nvCxnSpPr>
        <p:spPr>
          <a:xfrm flipH="1">
            <a:off x="3108662" y="1961035"/>
            <a:ext cx="3968" cy="38100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FFBB5DA7-F35D-4DF1-A4D1-A97075EF96A0}"/>
              </a:ext>
            </a:extLst>
          </p:cNvPr>
          <p:cNvCxnSpPr>
            <a:stCxn id="85" idx="2"/>
            <a:endCxn id="72" idx="0"/>
          </p:cNvCxnSpPr>
          <p:nvPr/>
        </p:nvCxnSpPr>
        <p:spPr>
          <a:xfrm>
            <a:off x="4631187" y="1961034"/>
            <a:ext cx="6917" cy="38100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CA3EA581-CD9B-4B64-8188-02B3ECEFB70E}"/>
              </a:ext>
            </a:extLst>
          </p:cNvPr>
          <p:cNvCxnSpPr>
            <a:endCxn id="71" idx="0"/>
          </p:cNvCxnSpPr>
          <p:nvPr/>
        </p:nvCxnSpPr>
        <p:spPr>
          <a:xfrm flipH="1">
            <a:off x="6167547" y="1961035"/>
            <a:ext cx="3968" cy="38100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D460F507-C3DE-49E1-ADBE-ABE2FC485699}"/>
              </a:ext>
            </a:extLst>
          </p:cNvPr>
          <p:cNvSpPr/>
          <p:nvPr/>
        </p:nvSpPr>
        <p:spPr>
          <a:xfrm>
            <a:off x="770532" y="5080646"/>
            <a:ext cx="77943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Transverse functions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modeling </a:t>
            </a:r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cooperation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and software modules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hence indicate where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actors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shall collaborate.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Mastering these transverse functions is therefore key!</a:t>
            </a: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CBFFCED1-58BB-41B2-9676-639E731DB956}"/>
              </a:ext>
            </a:extLst>
          </p:cNvPr>
          <p:cNvGrpSpPr/>
          <p:nvPr/>
        </p:nvGrpSpPr>
        <p:grpSpPr>
          <a:xfrm>
            <a:off x="4440687" y="3926432"/>
            <a:ext cx="381000" cy="365125"/>
            <a:chOff x="7400711" y="2580264"/>
            <a:chExt cx="381000" cy="365125"/>
          </a:xfrm>
        </p:grpSpPr>
        <p:sp>
          <p:nvSpPr>
            <p:cNvPr id="79" name="Oval 1303">
              <a:extLst>
                <a:ext uri="{FF2B5EF4-FFF2-40B4-BE49-F238E27FC236}">
                  <a16:creationId xmlns:a16="http://schemas.microsoft.com/office/drawing/2014/main" id="{B2DE97ED-4F26-4C79-ADD1-390E39770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0711" y="2580264"/>
              <a:ext cx="381000" cy="36512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val 1304">
              <a:extLst>
                <a:ext uri="{FF2B5EF4-FFF2-40B4-BE49-F238E27FC236}">
                  <a16:creationId xmlns:a16="http://schemas.microsoft.com/office/drawing/2014/main" id="{569EDA76-C7AE-471C-BA90-5EAE75E14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8811" y="2616777"/>
              <a:ext cx="306388" cy="292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Picture 1305">
              <a:extLst>
                <a:ext uri="{FF2B5EF4-FFF2-40B4-BE49-F238E27FC236}">
                  <a16:creationId xmlns:a16="http://schemas.microsoft.com/office/drawing/2014/main" id="{56D63A58-D4E2-4F6B-9FD6-A9065AA53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236" y="2642640"/>
              <a:ext cx="115888" cy="23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2" name="Connecteur en angle 29">
            <a:extLst>
              <a:ext uri="{FF2B5EF4-FFF2-40B4-BE49-F238E27FC236}">
                <a16:creationId xmlns:a16="http://schemas.microsoft.com/office/drawing/2014/main" id="{0AA75C57-878F-40F2-8121-CA25BF0AA0AF}"/>
              </a:ext>
            </a:extLst>
          </p:cNvPr>
          <p:cNvCxnSpPr>
            <a:endCxn id="100" idx="1"/>
          </p:cNvCxnSpPr>
          <p:nvPr/>
        </p:nvCxnSpPr>
        <p:spPr>
          <a:xfrm rot="5400000">
            <a:off x="1777882" y="2638675"/>
            <a:ext cx="1567553" cy="212279"/>
          </a:xfrm>
          <a:prstGeom prst="bentConnector4">
            <a:avLst>
              <a:gd name="adj1" fmla="val 12906"/>
              <a:gd name="adj2" fmla="val 180766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en angle 30">
            <a:extLst>
              <a:ext uri="{FF2B5EF4-FFF2-40B4-BE49-F238E27FC236}">
                <a16:creationId xmlns:a16="http://schemas.microsoft.com/office/drawing/2014/main" id="{C461B8A8-E151-4131-8823-F4F29F01FB19}"/>
              </a:ext>
            </a:extLst>
          </p:cNvPr>
          <p:cNvCxnSpPr>
            <a:endCxn id="102" idx="1"/>
          </p:cNvCxnSpPr>
          <p:nvPr/>
        </p:nvCxnSpPr>
        <p:spPr>
          <a:xfrm rot="5400000">
            <a:off x="3295981" y="2621440"/>
            <a:ext cx="1596131" cy="218171"/>
          </a:xfrm>
          <a:prstGeom prst="bentConnector4">
            <a:avLst>
              <a:gd name="adj1" fmla="val 14763"/>
              <a:gd name="adj2" fmla="val 158211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en angle 31">
            <a:extLst>
              <a:ext uri="{FF2B5EF4-FFF2-40B4-BE49-F238E27FC236}">
                <a16:creationId xmlns:a16="http://schemas.microsoft.com/office/drawing/2014/main" id="{0612C9D8-626E-4B8D-8B99-5EDF0B012A11}"/>
              </a:ext>
            </a:extLst>
          </p:cNvPr>
          <p:cNvCxnSpPr>
            <a:endCxn id="101" idx="1"/>
          </p:cNvCxnSpPr>
          <p:nvPr/>
        </p:nvCxnSpPr>
        <p:spPr>
          <a:xfrm rot="5400000">
            <a:off x="4858761" y="2616680"/>
            <a:ext cx="1567553" cy="256268"/>
          </a:xfrm>
          <a:prstGeom prst="bentConnector4">
            <a:avLst>
              <a:gd name="adj1" fmla="val 13311"/>
              <a:gd name="adj2" fmla="val 143114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BED70A71-EEC3-4753-A175-B676519F5211}"/>
              </a:ext>
            </a:extLst>
          </p:cNvPr>
          <p:cNvSpPr/>
          <p:nvPr/>
        </p:nvSpPr>
        <p:spPr>
          <a:xfrm>
            <a:off x="2448601" y="1307891"/>
            <a:ext cx="4365172" cy="65314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Transverse function</a:t>
            </a:r>
          </a:p>
        </p:txBody>
      </p: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AE680B6D-CB09-428B-9663-32B94FBA784A}"/>
              </a:ext>
            </a:extLst>
          </p:cNvPr>
          <p:cNvGrpSpPr/>
          <p:nvPr/>
        </p:nvGrpSpPr>
        <p:grpSpPr>
          <a:xfrm>
            <a:off x="2835947" y="4100602"/>
            <a:ext cx="3636741" cy="306348"/>
            <a:chOff x="2835947" y="4100602"/>
            <a:chExt cx="3636741" cy="306348"/>
          </a:xfrm>
        </p:grpSpPr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04421455-956B-4E36-9569-E09808B654EB}"/>
                </a:ext>
              </a:extLst>
            </p:cNvPr>
            <p:cNvCxnSpPr>
              <a:stCxn id="64" idx="2"/>
            </p:cNvCxnSpPr>
            <p:nvPr/>
          </p:nvCxnSpPr>
          <p:spPr>
            <a:xfrm flipH="1">
              <a:off x="4821687" y="4106976"/>
              <a:ext cx="1155359" cy="20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6D96BEEE-B068-48AB-8C00-771307D07662}"/>
                </a:ext>
              </a:extLst>
            </p:cNvPr>
            <p:cNvCxnSpPr>
              <a:stCxn id="79" idx="2"/>
              <a:endCxn id="60" idx="6"/>
            </p:cNvCxnSpPr>
            <p:nvPr/>
          </p:nvCxnSpPr>
          <p:spPr>
            <a:xfrm flipH="1" flipV="1">
              <a:off x="3329210" y="4108234"/>
              <a:ext cx="1111477" cy="7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1A481C27-23ED-4B84-BBFE-45EF5452F6F2}"/>
                </a:ext>
              </a:extLst>
            </p:cNvPr>
            <p:cNvSpPr/>
            <p:nvPr/>
          </p:nvSpPr>
          <p:spPr>
            <a:xfrm>
              <a:off x="6243403" y="4106214"/>
              <a:ext cx="229285" cy="300731"/>
            </a:xfrm>
            <a:prstGeom prst="arc">
              <a:avLst>
                <a:gd name="adj1" fmla="val 16200000"/>
                <a:gd name="adj2" fmla="val 546115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id="{4CD83D14-055F-4A87-B8BC-3A0BA57FB659}"/>
                </a:ext>
              </a:extLst>
            </p:cNvPr>
            <p:cNvSpPr/>
            <p:nvPr/>
          </p:nvSpPr>
          <p:spPr>
            <a:xfrm rot="10800000">
              <a:off x="2835947" y="4100602"/>
              <a:ext cx="229285" cy="306348"/>
            </a:xfrm>
            <a:prstGeom prst="arc">
              <a:avLst>
                <a:gd name="adj1" fmla="val 16200000"/>
                <a:gd name="adj2" fmla="val 543427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Connecteur droit avec flèche 90">
              <a:extLst>
                <a:ext uri="{FF2B5EF4-FFF2-40B4-BE49-F238E27FC236}">
                  <a16:creationId xmlns:a16="http://schemas.microsoft.com/office/drawing/2014/main" id="{47C82097-3959-4474-B608-CA958EDE9F1D}"/>
                </a:ext>
              </a:extLst>
            </p:cNvPr>
            <p:cNvCxnSpPr/>
            <p:nvPr/>
          </p:nvCxnSpPr>
          <p:spPr>
            <a:xfrm>
              <a:off x="2945022" y="4406945"/>
              <a:ext cx="112532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198FCC59-D758-4DCC-8F04-658C4A5FF54F}"/>
                </a:ext>
              </a:extLst>
            </p:cNvPr>
            <p:cNvCxnSpPr/>
            <p:nvPr/>
          </p:nvCxnSpPr>
          <p:spPr>
            <a:xfrm>
              <a:off x="3905250" y="4406945"/>
              <a:ext cx="2450121" cy="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075A7F2B-38A0-409A-A811-854886FEC623}"/>
              </a:ext>
            </a:extLst>
          </p:cNvPr>
          <p:cNvGrpSpPr/>
          <p:nvPr/>
        </p:nvGrpSpPr>
        <p:grpSpPr>
          <a:xfrm>
            <a:off x="2349722" y="3671887"/>
            <a:ext cx="4579717" cy="214634"/>
            <a:chOff x="2349722" y="3671887"/>
            <a:chExt cx="4579717" cy="214634"/>
          </a:xfrm>
        </p:grpSpPr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1218B15C-CAA9-42D7-9A05-F3D70C65512B}"/>
                </a:ext>
              </a:extLst>
            </p:cNvPr>
            <p:cNvCxnSpPr>
              <a:stCxn id="96" idx="0"/>
            </p:cNvCxnSpPr>
            <p:nvPr/>
          </p:nvCxnSpPr>
          <p:spPr>
            <a:xfrm flipH="1">
              <a:off x="2448601" y="3671888"/>
              <a:ext cx="436619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2921EE55-401C-4131-846B-C3B6622C40EE}"/>
                </a:ext>
              </a:extLst>
            </p:cNvPr>
            <p:cNvGrpSpPr/>
            <p:nvPr/>
          </p:nvGrpSpPr>
          <p:grpSpPr>
            <a:xfrm>
              <a:off x="2349722" y="3671887"/>
              <a:ext cx="4579717" cy="214634"/>
              <a:chOff x="2349722" y="3671887"/>
              <a:chExt cx="4579717" cy="214634"/>
            </a:xfrm>
          </p:grpSpPr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15A9583-B0F2-4A26-B9A1-534E10132DA7}"/>
                  </a:ext>
                </a:extLst>
              </p:cNvPr>
              <p:cNvSpPr/>
              <p:nvPr/>
            </p:nvSpPr>
            <p:spPr>
              <a:xfrm>
                <a:off x="6700154" y="3671888"/>
                <a:ext cx="229285" cy="214470"/>
              </a:xfrm>
              <a:prstGeom prst="arc">
                <a:avLst>
                  <a:gd name="adj1" fmla="val 16200000"/>
                  <a:gd name="adj2" fmla="val 5461155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Arc 96">
                <a:extLst>
                  <a:ext uri="{FF2B5EF4-FFF2-40B4-BE49-F238E27FC236}">
                    <a16:creationId xmlns:a16="http://schemas.microsoft.com/office/drawing/2014/main" id="{351C8E88-0C37-4B88-BC20-F33750C47242}"/>
                  </a:ext>
                </a:extLst>
              </p:cNvPr>
              <p:cNvSpPr/>
              <p:nvPr/>
            </p:nvSpPr>
            <p:spPr>
              <a:xfrm rot="10800000">
                <a:off x="2349722" y="3671887"/>
                <a:ext cx="195269" cy="214474"/>
              </a:xfrm>
              <a:prstGeom prst="arc">
                <a:avLst>
                  <a:gd name="adj1" fmla="val 16200000"/>
                  <a:gd name="adj2" fmla="val 543427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8" name="Connecteur droit avec flèche 97">
                <a:extLst>
                  <a:ext uri="{FF2B5EF4-FFF2-40B4-BE49-F238E27FC236}">
                    <a16:creationId xmlns:a16="http://schemas.microsoft.com/office/drawing/2014/main" id="{FF792E06-F659-4D5E-AFCC-8DB974861B79}"/>
                  </a:ext>
                </a:extLst>
              </p:cNvPr>
              <p:cNvCxnSpPr/>
              <p:nvPr/>
            </p:nvCxnSpPr>
            <p:spPr>
              <a:xfrm flipV="1">
                <a:off x="2443042" y="3886358"/>
                <a:ext cx="1651004" cy="1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id="{31A60DFC-6B73-4AB4-B260-142AB33CD284}"/>
                  </a:ext>
                </a:extLst>
              </p:cNvPr>
              <p:cNvCxnSpPr/>
              <p:nvPr/>
            </p:nvCxnSpPr>
            <p:spPr>
              <a:xfrm>
                <a:off x="4070349" y="3886358"/>
                <a:ext cx="2741773" cy="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361BAA43-342D-426E-A1CB-EF2CFEE23C6E}"/>
              </a:ext>
            </a:extLst>
          </p:cNvPr>
          <p:cNvSpPr/>
          <p:nvPr/>
        </p:nvSpPr>
        <p:spPr>
          <a:xfrm>
            <a:off x="2455518" y="3267334"/>
            <a:ext cx="1306287" cy="522514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B7FB6D3-93C7-46FA-ADF5-BE81E67764C8}"/>
              </a:ext>
            </a:extLst>
          </p:cNvPr>
          <p:cNvSpPr/>
          <p:nvPr/>
        </p:nvSpPr>
        <p:spPr>
          <a:xfrm>
            <a:off x="5514403" y="3267334"/>
            <a:ext cx="1306287" cy="522514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Module 3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A7572B2-A17D-4154-A342-F2806A8F77AE}"/>
              </a:ext>
            </a:extLst>
          </p:cNvPr>
          <p:cNvSpPr/>
          <p:nvPr/>
        </p:nvSpPr>
        <p:spPr>
          <a:xfrm>
            <a:off x="3984960" y="3267334"/>
            <a:ext cx="1306287" cy="522514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Module 2</a:t>
            </a:r>
          </a:p>
        </p:txBody>
      </p: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B94144C4-8F42-48CE-9202-D5C446BE3E66}"/>
              </a:ext>
            </a:extLst>
          </p:cNvPr>
          <p:cNvCxnSpPr>
            <a:endCxn id="85" idx="1"/>
          </p:cNvCxnSpPr>
          <p:nvPr/>
        </p:nvCxnSpPr>
        <p:spPr>
          <a:xfrm>
            <a:off x="1882588" y="1634462"/>
            <a:ext cx="56601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3847772E-7169-424A-ABAC-9BD3916DDAE6}"/>
              </a:ext>
            </a:extLst>
          </p:cNvPr>
          <p:cNvCxnSpPr/>
          <p:nvPr/>
        </p:nvCxnSpPr>
        <p:spPr>
          <a:xfrm>
            <a:off x="6813773" y="1634463"/>
            <a:ext cx="56601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>
            <a:extLst>
              <a:ext uri="{FF2B5EF4-FFF2-40B4-BE49-F238E27FC236}">
                <a16:creationId xmlns:a16="http://schemas.microsoft.com/office/drawing/2014/main" id="{242BEF35-B6B6-4F95-898F-17B1E97C614F}"/>
              </a:ext>
            </a:extLst>
          </p:cNvPr>
          <p:cNvSpPr txBox="1"/>
          <p:nvPr/>
        </p:nvSpPr>
        <p:spPr>
          <a:xfrm>
            <a:off x="1043493" y="143903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Inputs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00250A9C-EDD4-48A6-A909-DFAAAA1F870F}"/>
              </a:ext>
            </a:extLst>
          </p:cNvPr>
          <p:cNvSpPr txBox="1"/>
          <p:nvPr/>
        </p:nvSpPr>
        <p:spPr>
          <a:xfrm>
            <a:off x="7374713" y="143903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2235979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Systems Engineering Answer 4 – Functional architecture (2/3)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428BEF-170D-43C8-BC7E-6DED5FA755E4}"/>
              </a:ext>
            </a:extLst>
          </p:cNvPr>
          <p:cNvSpPr/>
          <p:nvPr/>
        </p:nvSpPr>
        <p:spPr>
          <a:xfrm>
            <a:off x="965199" y="1134364"/>
            <a:ext cx="7169429" cy="1290320"/>
          </a:xfrm>
          <a:prstGeom prst="rect">
            <a:avLst/>
          </a:prstGeom>
          <a:solidFill>
            <a:schemeClr val="bg1"/>
          </a:solidFill>
          <a:ln w="38100">
            <a:solidFill>
              <a:srgbClr val="267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Provide Energies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AA34974-BB70-4A10-96A1-0A064703A1F0}"/>
              </a:ext>
            </a:extLst>
          </p:cNvPr>
          <p:cNvSpPr/>
          <p:nvPr/>
        </p:nvSpPr>
        <p:spPr>
          <a:xfrm>
            <a:off x="1429920" y="1645920"/>
            <a:ext cx="184912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267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Provide Torque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D37EA3-7244-434A-A3AC-2697375248D1}"/>
              </a:ext>
            </a:extLst>
          </p:cNvPr>
          <p:cNvSpPr/>
          <p:nvPr/>
        </p:nvSpPr>
        <p:spPr>
          <a:xfrm>
            <a:off x="5860458" y="1645920"/>
            <a:ext cx="184912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267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Provide Vacuum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4F7DC02-3500-4353-A45F-42FB18FE1684}"/>
              </a:ext>
            </a:extLst>
          </p:cNvPr>
          <p:cNvSpPr/>
          <p:nvPr/>
        </p:nvSpPr>
        <p:spPr>
          <a:xfrm>
            <a:off x="3615969" y="1645920"/>
            <a:ext cx="184912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267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Provide Electricity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8DAEF8D-476A-4480-863F-D6E72EABE087}"/>
              </a:ext>
            </a:extLst>
          </p:cNvPr>
          <p:cNvSpPr/>
          <p:nvPr/>
        </p:nvSpPr>
        <p:spPr>
          <a:xfrm>
            <a:off x="567332" y="5765414"/>
            <a:ext cx="8088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Moreover functions shall be </a:t>
            </a:r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independent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they thus provide a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basis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product design that allows to </a:t>
            </a:r>
            <a:r>
              <a:rPr lang="en-US" sz="16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concrete engineering choices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45D24B2-1464-4A29-ADEE-8B96649F0165}"/>
              </a:ext>
            </a:extLst>
          </p:cNvPr>
          <p:cNvSpPr txBox="1"/>
          <p:nvPr/>
        </p:nvSpPr>
        <p:spPr>
          <a:xfrm>
            <a:off x="1760274" y="5042893"/>
            <a:ext cx="1458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Thermic Vehicle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16643D1F-B083-4F36-9931-1CABD9590E8D}"/>
              </a:ext>
            </a:extLst>
          </p:cNvPr>
          <p:cNvSpPr txBox="1"/>
          <p:nvPr/>
        </p:nvSpPr>
        <p:spPr>
          <a:xfrm>
            <a:off x="5800489" y="5034558"/>
            <a:ext cx="1401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Electric Vehicle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EC353053-A449-4690-BC74-9B5CA83E59D0}"/>
              </a:ext>
            </a:extLst>
          </p:cNvPr>
          <p:cNvCxnSpPr>
            <a:stCxn id="52" idx="2"/>
          </p:cNvCxnSpPr>
          <p:nvPr/>
        </p:nvCxnSpPr>
        <p:spPr>
          <a:xfrm>
            <a:off x="4549914" y="2424684"/>
            <a:ext cx="0" cy="30210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Image 106">
            <a:extLst>
              <a:ext uri="{FF2B5EF4-FFF2-40B4-BE49-F238E27FC236}">
                <a16:creationId xmlns:a16="http://schemas.microsoft.com/office/drawing/2014/main" id="{A0B66E85-F97E-4165-91AD-0D7650E2B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43" y="3115564"/>
            <a:ext cx="1624233" cy="1490233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8B8BBAFC-DFA1-43B5-8A57-417738E96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50" y="2914275"/>
            <a:ext cx="1930444" cy="1892809"/>
          </a:xfrm>
          <a:prstGeom prst="rect">
            <a:avLst/>
          </a:prstGeom>
        </p:spPr>
      </p:pic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359DE2DE-68BC-42B8-8104-6EB2597310DE}"/>
              </a:ext>
            </a:extLst>
          </p:cNvPr>
          <p:cNvCxnSpPr>
            <a:stCxn id="52" idx="2"/>
          </p:cNvCxnSpPr>
          <p:nvPr/>
        </p:nvCxnSpPr>
        <p:spPr>
          <a:xfrm flipH="1">
            <a:off x="2987040" y="2424684"/>
            <a:ext cx="1562874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Image 109">
            <a:extLst>
              <a:ext uri="{FF2B5EF4-FFF2-40B4-BE49-F238E27FC236}">
                <a16:creationId xmlns:a16="http://schemas.microsoft.com/office/drawing/2014/main" id="{82683128-74DB-4D7F-A2F0-D5A551F58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18" y="3291177"/>
            <a:ext cx="1129622" cy="1129622"/>
          </a:xfrm>
          <a:prstGeom prst="rect">
            <a:avLst/>
          </a:prstGeom>
        </p:spPr>
      </p:pic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D8A125C9-27DD-4A88-915C-F76FE8445342}"/>
              </a:ext>
            </a:extLst>
          </p:cNvPr>
          <p:cNvCxnSpPr>
            <a:stCxn id="52" idx="2"/>
          </p:cNvCxnSpPr>
          <p:nvPr/>
        </p:nvCxnSpPr>
        <p:spPr>
          <a:xfrm>
            <a:off x="4549914" y="2424684"/>
            <a:ext cx="455435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>
            <a:extLst>
              <a:ext uri="{FF2B5EF4-FFF2-40B4-BE49-F238E27FC236}">
                <a16:creationId xmlns:a16="http://schemas.microsoft.com/office/drawing/2014/main" id="{3AB41003-7B43-433F-99E0-498A9444A772}"/>
              </a:ext>
            </a:extLst>
          </p:cNvPr>
          <p:cNvCxnSpPr>
            <a:stCxn id="52" idx="2"/>
          </p:cNvCxnSpPr>
          <p:nvPr/>
        </p:nvCxnSpPr>
        <p:spPr>
          <a:xfrm>
            <a:off x="4549914" y="2424684"/>
            <a:ext cx="2201093" cy="690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A9754E2-73F0-42FB-AAB3-A0D8E215132A}"/>
              </a:ext>
            </a:extLst>
          </p:cNvPr>
          <p:cNvSpPr/>
          <p:nvPr/>
        </p:nvSpPr>
        <p:spPr>
          <a:xfrm>
            <a:off x="1091045" y="4605797"/>
            <a:ext cx="945573" cy="32988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33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Systems Engineering Answer 4 – </a:t>
            </a:r>
            <a:br>
              <a:rPr lang="en-US" sz="2000" dirty="0"/>
            </a:br>
            <a:r>
              <a:rPr lang="en-US" sz="2000" dirty="0"/>
              <a:t>Functional architecture (3/3)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71B5ACB-56C3-4432-AEAB-12A95F9E3207}"/>
              </a:ext>
            </a:extLst>
          </p:cNvPr>
          <p:cNvGrpSpPr/>
          <p:nvPr/>
        </p:nvGrpSpPr>
        <p:grpSpPr>
          <a:xfrm>
            <a:off x="368836" y="1007205"/>
            <a:ext cx="8406328" cy="4724497"/>
            <a:chOff x="368836" y="1007205"/>
            <a:chExt cx="8406328" cy="5086091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1DBB7574-6CF2-4A46-A708-4EEE408518EA}"/>
                </a:ext>
              </a:extLst>
            </p:cNvPr>
            <p:cNvSpPr/>
            <p:nvPr/>
          </p:nvSpPr>
          <p:spPr>
            <a:xfrm>
              <a:off x="476452" y="1045263"/>
              <a:ext cx="8206880" cy="897359"/>
            </a:xfrm>
            <a:prstGeom prst="roundRect">
              <a:avLst>
                <a:gd name="adj" fmla="val 3519"/>
              </a:avLst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rtlCol="0" anchor="t"/>
            <a:lstStyle/>
            <a:p>
              <a:r>
                <a:rPr lang="en-US" sz="800" b="1" dirty="0">
                  <a:solidFill>
                    <a:schemeClr val="tx1"/>
                  </a:solidFill>
                </a:rPr>
                <a:t>Layer 3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Software 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Components</a:t>
              </a: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A7CD5399-283E-4FEB-A523-D1E77441FB24}"/>
                </a:ext>
              </a:extLst>
            </p:cNvPr>
            <p:cNvSpPr/>
            <p:nvPr/>
          </p:nvSpPr>
          <p:spPr>
            <a:xfrm>
              <a:off x="505460" y="1074266"/>
              <a:ext cx="2626380" cy="84822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800" b="1" dirty="0">
                  <a:solidFill>
                    <a:schemeClr val="tx1"/>
                  </a:solidFill>
                </a:rPr>
                <a:t>Layer 3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Software 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components</a:t>
              </a:r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C10C075C-B68D-4E19-823A-49B51102F052}"/>
                </a:ext>
              </a:extLst>
            </p:cNvPr>
            <p:cNvSpPr/>
            <p:nvPr/>
          </p:nvSpPr>
          <p:spPr>
            <a:xfrm>
              <a:off x="476452" y="4379303"/>
              <a:ext cx="8206880" cy="1104632"/>
            </a:xfrm>
            <a:prstGeom prst="roundRect">
              <a:avLst>
                <a:gd name="adj" fmla="val 3775"/>
              </a:avLst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bIns="18000" rtlCol="0" anchor="b" anchorCtr="0"/>
            <a:lstStyle/>
            <a:p>
              <a:endParaRPr lang="en-US" sz="800" b="1" dirty="0">
                <a:solidFill>
                  <a:schemeClr val="tx1"/>
                </a:solidFill>
              </a:endParaRPr>
            </a:p>
            <a:p>
              <a:endParaRPr lang="en-US" sz="800" b="1" dirty="0">
                <a:solidFill>
                  <a:schemeClr val="tx1"/>
                </a:solidFill>
              </a:endParaRPr>
            </a:p>
            <a:p>
              <a:endParaRPr lang="en-US" sz="800" b="1" dirty="0">
                <a:solidFill>
                  <a:schemeClr val="tx1"/>
                </a:solidFill>
              </a:endParaRPr>
            </a:p>
            <a:p>
              <a:endParaRPr lang="en-US" sz="800" b="1" dirty="0">
                <a:solidFill>
                  <a:schemeClr val="tx1"/>
                </a:solidFill>
              </a:endParaRPr>
            </a:p>
            <a:p>
              <a:endParaRPr lang="en-US" sz="800" b="1" dirty="0">
                <a:solidFill>
                  <a:schemeClr val="tx1"/>
                </a:solidFill>
              </a:endParaRPr>
            </a:p>
            <a:p>
              <a:endParaRPr lang="en-US" sz="800" b="1" dirty="0">
                <a:solidFill>
                  <a:schemeClr val="tx1"/>
                </a:solidFill>
              </a:endParaRPr>
            </a:p>
            <a:p>
              <a:endParaRPr lang="en-US" sz="800" b="1" dirty="0">
                <a:solidFill>
                  <a:schemeClr val="tx1"/>
                </a:solidFill>
              </a:endParaRPr>
            </a:p>
            <a:p>
              <a:r>
                <a:rPr lang="en-US" sz="800" b="1" dirty="0">
                  <a:solidFill>
                    <a:schemeClr val="tx1"/>
                  </a:solidFill>
                </a:rPr>
                <a:t>Layer 1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Support components</a:t>
              </a: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628E3C1B-7F1A-49A5-A761-C8B5826B9A4B}"/>
                </a:ext>
              </a:extLst>
            </p:cNvPr>
            <p:cNvSpPr/>
            <p:nvPr/>
          </p:nvSpPr>
          <p:spPr>
            <a:xfrm>
              <a:off x="476452" y="1993175"/>
              <a:ext cx="8206880" cy="2339037"/>
            </a:xfrm>
            <a:prstGeom prst="roundRect">
              <a:avLst>
                <a:gd name="adj" fmla="val 2557"/>
              </a:avLst>
            </a:prstGeom>
            <a:solidFill>
              <a:schemeClr val="accent1">
                <a:lumMod val="40000"/>
                <a:lumOff val="6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rtlCol="0" anchor="t"/>
            <a:lstStyle/>
            <a:p>
              <a:r>
                <a:rPr lang="en-US" sz="800" b="1" dirty="0">
                  <a:solidFill>
                    <a:schemeClr val="tx1"/>
                  </a:solidFill>
                </a:rPr>
                <a:t>Layer 2 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Computing 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components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C19E625-E184-4506-9217-20FF5EE0F8DA}"/>
                </a:ext>
              </a:extLst>
            </p:cNvPr>
            <p:cNvSpPr/>
            <p:nvPr/>
          </p:nvSpPr>
          <p:spPr>
            <a:xfrm>
              <a:off x="6636564" y="2124641"/>
              <a:ext cx="1656000" cy="8961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Logical storage unit</a:t>
              </a:r>
            </a:p>
          </p:txBody>
        </p:sp>
        <p:sp>
          <p:nvSpPr>
            <p:cNvPr id="25" name="Rectangle : coins arrondis 168">
              <a:extLst>
                <a:ext uri="{FF2B5EF4-FFF2-40B4-BE49-F238E27FC236}">
                  <a16:creationId xmlns:a16="http://schemas.microsoft.com/office/drawing/2014/main" id="{C130FC1E-D7FB-4445-9121-03886A23C597}"/>
                </a:ext>
              </a:extLst>
            </p:cNvPr>
            <p:cNvSpPr/>
            <p:nvPr/>
          </p:nvSpPr>
          <p:spPr>
            <a:xfrm>
              <a:off x="1677473" y="5573212"/>
              <a:ext cx="1008000" cy="50290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accent4">
                      <a:lumMod val="50000"/>
                    </a:schemeClr>
                  </a:solidFill>
                </a:rPr>
                <a:t>Air</a:t>
              </a:r>
            </a:p>
          </p:txBody>
        </p:sp>
        <p:sp>
          <p:nvSpPr>
            <p:cNvPr id="26" name="Rectangle : coins arrondis 169">
              <a:extLst>
                <a:ext uri="{FF2B5EF4-FFF2-40B4-BE49-F238E27FC236}">
                  <a16:creationId xmlns:a16="http://schemas.microsoft.com/office/drawing/2014/main" id="{05040F2B-FEBF-4A45-9344-292ED9AA2797}"/>
                </a:ext>
              </a:extLst>
            </p:cNvPr>
            <p:cNvSpPr/>
            <p:nvPr/>
          </p:nvSpPr>
          <p:spPr>
            <a:xfrm>
              <a:off x="3288866" y="5573212"/>
              <a:ext cx="1008000" cy="50290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accent4">
                      <a:lumMod val="50000"/>
                    </a:schemeClr>
                  </a:solidFill>
                </a:rPr>
                <a:t>Data center</a:t>
              </a:r>
            </a:p>
          </p:txBody>
        </p:sp>
        <p:sp>
          <p:nvSpPr>
            <p:cNvPr id="27" name="Rectangle : coins arrondis 170">
              <a:extLst>
                <a:ext uri="{FF2B5EF4-FFF2-40B4-BE49-F238E27FC236}">
                  <a16:creationId xmlns:a16="http://schemas.microsoft.com/office/drawing/2014/main" id="{12921B81-E151-44A1-A17A-CCDD0F8A416A}"/>
                </a:ext>
              </a:extLst>
            </p:cNvPr>
            <p:cNvSpPr/>
            <p:nvPr/>
          </p:nvSpPr>
          <p:spPr>
            <a:xfrm>
              <a:off x="5587200" y="5590394"/>
              <a:ext cx="1008000" cy="50290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accent4">
                      <a:lumMod val="50000"/>
                    </a:schemeClr>
                  </a:solidFill>
                </a:rPr>
                <a:t>Network</a:t>
              </a:r>
            </a:p>
          </p:txBody>
        </p:sp>
        <p:sp>
          <p:nvSpPr>
            <p:cNvPr id="28" name="Rectangle : coins arrondis 171">
              <a:extLst>
                <a:ext uri="{FF2B5EF4-FFF2-40B4-BE49-F238E27FC236}">
                  <a16:creationId xmlns:a16="http://schemas.microsoft.com/office/drawing/2014/main" id="{19A956C5-43AA-410B-8333-90A9B3B4E9CE}"/>
                </a:ext>
              </a:extLst>
            </p:cNvPr>
            <p:cNvSpPr/>
            <p:nvPr/>
          </p:nvSpPr>
          <p:spPr>
            <a:xfrm>
              <a:off x="7207200" y="5573212"/>
              <a:ext cx="1008000" cy="50290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accent4">
                      <a:lumMod val="50000"/>
                    </a:schemeClr>
                  </a:solidFill>
                </a:rPr>
                <a:t>Electric network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AF7927-A4B2-411B-BFA6-FDD7D3826DBD}"/>
                </a:ext>
              </a:extLst>
            </p:cNvPr>
            <p:cNvSpPr/>
            <p:nvPr/>
          </p:nvSpPr>
          <p:spPr>
            <a:xfrm>
              <a:off x="2825929" y="4577890"/>
              <a:ext cx="1656000" cy="6034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>
                  <a:solidFill>
                    <a:schemeClr val="accent4">
                      <a:lumMod val="50000"/>
                    </a:schemeClr>
                  </a:solidFill>
                </a:rPr>
                <a:t>Chassis </a:t>
              </a:r>
            </a:p>
            <a:p>
              <a:pPr algn="ctr"/>
              <a:r>
                <a:rPr lang="en-US" sz="1000" b="1" dirty="0">
                  <a:solidFill>
                    <a:schemeClr val="accent4">
                      <a:lumMod val="50000"/>
                    </a:schemeClr>
                  </a:solidFill>
                </a:rPr>
                <a:t>(6)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1DBA57-06D1-4C0C-889D-4D572DB61C30}"/>
                </a:ext>
              </a:extLst>
            </p:cNvPr>
            <p:cNvSpPr/>
            <p:nvPr/>
          </p:nvSpPr>
          <p:spPr>
            <a:xfrm>
              <a:off x="7212564" y="4577890"/>
              <a:ext cx="1080000" cy="6034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>
                  <a:solidFill>
                    <a:schemeClr val="accent4">
                      <a:lumMod val="50000"/>
                    </a:schemeClr>
                  </a:solidFill>
                </a:rPr>
                <a:t>Power unit</a:t>
              </a:r>
            </a:p>
            <a:p>
              <a:pPr algn="ctr"/>
              <a:r>
                <a:rPr lang="en-US" sz="1000" b="1" dirty="0">
                  <a:solidFill>
                    <a:schemeClr val="accent4">
                      <a:lumMod val="50000"/>
                    </a:schemeClr>
                  </a:solidFill>
                </a:rPr>
                <a:t>(4)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78A5F4A-C391-420E-8D0F-0C1DECD3498F}"/>
                </a:ext>
              </a:extLst>
            </p:cNvPr>
            <p:cNvSpPr/>
            <p:nvPr/>
          </p:nvSpPr>
          <p:spPr>
            <a:xfrm>
              <a:off x="878473" y="4577890"/>
              <a:ext cx="1296516" cy="60348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Ventilation unit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48B86BE-9744-4B75-90FA-EADF657980B9}"/>
                </a:ext>
              </a:extLst>
            </p:cNvPr>
            <p:cNvSpPr/>
            <p:nvPr/>
          </p:nvSpPr>
          <p:spPr>
            <a:xfrm>
              <a:off x="4787561" y="4575033"/>
              <a:ext cx="2160703" cy="60470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Logical network unit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DBF62C9-7B57-4A15-AE6E-199148EC71FE}"/>
                </a:ext>
              </a:extLst>
            </p:cNvPr>
            <p:cNvSpPr/>
            <p:nvPr/>
          </p:nvSpPr>
          <p:spPr>
            <a:xfrm>
              <a:off x="3757993" y="2124640"/>
              <a:ext cx="1656000" cy="9043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Data processing unit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1663D52-019C-4892-93FB-FC10A2B309AD}"/>
                </a:ext>
              </a:extLst>
            </p:cNvPr>
            <p:cNvSpPr/>
            <p:nvPr/>
          </p:nvSpPr>
          <p:spPr>
            <a:xfrm>
              <a:off x="1361418" y="2124640"/>
              <a:ext cx="1656000" cy="905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>
                  <a:solidFill>
                    <a:schemeClr val="accent4">
                      <a:lumMod val="50000"/>
                    </a:schemeClr>
                  </a:solidFill>
                </a:rPr>
                <a:t>Memory </a:t>
              </a:r>
            </a:p>
            <a:p>
              <a:pPr algn="ctr"/>
              <a:r>
                <a:rPr lang="en-US" sz="1000" b="1" dirty="0">
                  <a:solidFill>
                    <a:schemeClr val="accent4">
                      <a:lumMod val="50000"/>
                    </a:schemeClr>
                  </a:solidFill>
                </a:rPr>
                <a:t>(11)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A528E18-DC3E-43F0-9C11-D7C161875ACF}"/>
                </a:ext>
              </a:extLst>
            </p:cNvPr>
            <p:cNvSpPr/>
            <p:nvPr/>
          </p:nvSpPr>
          <p:spPr>
            <a:xfrm>
              <a:off x="3757519" y="3360888"/>
              <a:ext cx="1656000" cy="7018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>
                  <a:solidFill>
                    <a:schemeClr val="accent4">
                      <a:lumMod val="50000"/>
                    </a:schemeClr>
                  </a:solidFill>
                </a:rPr>
                <a:t>Main board </a:t>
              </a:r>
            </a:p>
            <a:p>
              <a:pPr algn="ctr"/>
              <a:r>
                <a:rPr lang="en-US" sz="1000" b="1" dirty="0">
                  <a:solidFill>
                    <a:schemeClr val="accent4">
                      <a:lumMod val="50000"/>
                    </a:schemeClr>
                  </a:solidFill>
                </a:rPr>
                <a:t>(12)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A66C6A0-29DC-463F-87AA-A11BBEFCBF31}"/>
                </a:ext>
              </a:extLst>
            </p:cNvPr>
            <p:cNvSpPr/>
            <p:nvPr/>
          </p:nvSpPr>
          <p:spPr>
            <a:xfrm>
              <a:off x="6625425" y="1217617"/>
              <a:ext cx="1656000" cy="6034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>
                  <a:solidFill>
                    <a:schemeClr val="accent4">
                      <a:lumMod val="50000"/>
                    </a:schemeClr>
                  </a:solidFill>
                </a:rPr>
                <a:t>OS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357F884-84C0-4601-A7BD-9A0A14E40AF1}"/>
                </a:ext>
              </a:extLst>
            </p:cNvPr>
            <p:cNvSpPr/>
            <p:nvPr/>
          </p:nvSpPr>
          <p:spPr>
            <a:xfrm>
              <a:off x="7762827" y="2654969"/>
              <a:ext cx="468000" cy="3072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00" dirty="0">
                  <a:solidFill>
                    <a:schemeClr val="accent4">
                      <a:lumMod val="50000"/>
                    </a:schemeClr>
                  </a:solidFill>
                </a:rPr>
                <a:t>Hard disk expansion </a:t>
              </a:r>
            </a:p>
            <a:p>
              <a:pPr algn="ctr"/>
              <a:r>
                <a:rPr lang="en-US" sz="700" dirty="0">
                  <a:solidFill>
                    <a:schemeClr val="accent4">
                      <a:lumMod val="50000"/>
                    </a:schemeClr>
                  </a:solidFill>
                </a:rPr>
                <a:t>unit (1)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BC50C76-29B6-4845-A666-06377571EDBE}"/>
                </a:ext>
              </a:extLst>
            </p:cNvPr>
            <p:cNvSpPr/>
            <p:nvPr/>
          </p:nvSpPr>
          <p:spPr>
            <a:xfrm>
              <a:off x="7235079" y="2371824"/>
              <a:ext cx="468000" cy="5904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Back </a:t>
              </a:r>
            </a:p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plane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B6853A-ECF9-4A27-BF26-801014217660}"/>
                </a:ext>
              </a:extLst>
            </p:cNvPr>
            <p:cNvSpPr/>
            <p:nvPr/>
          </p:nvSpPr>
          <p:spPr>
            <a:xfrm>
              <a:off x="6707783" y="2371824"/>
              <a:ext cx="468000" cy="5904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RAID card (MEZZ)</a:t>
              </a:r>
            </a:p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 (14)</a:t>
              </a:r>
            </a:p>
          </p:txBody>
        </p:sp>
        <p:cxnSp>
          <p:nvCxnSpPr>
            <p:cNvPr id="40" name="Connecteur : en angle 39">
              <a:extLst>
                <a:ext uri="{FF2B5EF4-FFF2-40B4-BE49-F238E27FC236}">
                  <a16:creationId xmlns:a16="http://schemas.microsoft.com/office/drawing/2014/main" id="{24A06F0A-6A91-4F2F-ACD1-1799019D5F8B}"/>
                </a:ext>
              </a:extLst>
            </p:cNvPr>
            <p:cNvCxnSpPr>
              <a:cxnSpLocks/>
              <a:stCxn id="28" idx="0"/>
              <a:endCxn id="71" idx="2"/>
            </p:cNvCxnSpPr>
            <p:nvPr/>
          </p:nvCxnSpPr>
          <p:spPr>
            <a:xfrm rot="5400000" flipH="1" flipV="1">
              <a:off x="7524830" y="5384988"/>
              <a:ext cx="374595" cy="1854"/>
            </a:xfrm>
            <a:prstGeom prst="bentConnector3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592457C-9D04-48C4-95AC-AD74C9FF602E}"/>
                </a:ext>
              </a:extLst>
            </p:cNvPr>
            <p:cNvSpPr/>
            <p:nvPr/>
          </p:nvSpPr>
          <p:spPr>
            <a:xfrm>
              <a:off x="3757519" y="1217617"/>
              <a:ext cx="1656000" cy="6034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>
                  <a:solidFill>
                    <a:schemeClr val="accent4">
                      <a:lumMod val="50000"/>
                    </a:schemeClr>
                  </a:solidFill>
                </a:rPr>
                <a:t>HUAWEI software</a:t>
              </a: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E318CCB5-4751-480B-BCA8-41F397519F8F}"/>
                </a:ext>
              </a:extLst>
            </p:cNvPr>
            <p:cNvSpPr/>
            <p:nvPr/>
          </p:nvSpPr>
          <p:spPr>
            <a:xfrm>
              <a:off x="1531554" y="1267907"/>
              <a:ext cx="1008000" cy="50290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accent4">
                      <a:lumMod val="50000"/>
                    </a:schemeClr>
                  </a:solidFill>
                </a:rPr>
                <a:t>Proprietary software</a:t>
              </a:r>
            </a:p>
          </p:txBody>
        </p:sp>
        <p:cxnSp>
          <p:nvCxnSpPr>
            <p:cNvPr id="43" name="Connecteur : en angle 42">
              <a:extLst>
                <a:ext uri="{FF2B5EF4-FFF2-40B4-BE49-F238E27FC236}">
                  <a16:creationId xmlns:a16="http://schemas.microsoft.com/office/drawing/2014/main" id="{40DFF12F-7B73-4D3C-A107-083D6E632D3C}"/>
                </a:ext>
              </a:extLst>
            </p:cNvPr>
            <p:cNvCxnSpPr>
              <a:cxnSpLocks/>
              <a:stCxn id="67" idx="0"/>
              <a:endCxn id="92" idx="2"/>
            </p:cNvCxnSpPr>
            <p:nvPr/>
          </p:nvCxnSpPr>
          <p:spPr>
            <a:xfrm rot="5400000" flipH="1" flipV="1">
              <a:off x="2557438" y="2495680"/>
              <a:ext cx="470117" cy="3641074"/>
            </a:xfrm>
            <a:prstGeom prst="bentConnector3">
              <a:avLst>
                <a:gd name="adj1" fmla="val 8522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Connecteur : en angle 43">
              <a:extLst>
                <a:ext uri="{FF2B5EF4-FFF2-40B4-BE49-F238E27FC236}">
                  <a16:creationId xmlns:a16="http://schemas.microsoft.com/office/drawing/2014/main" id="{EDF9D55F-1D48-40A1-AC76-F6C9CC15907B}"/>
                </a:ext>
              </a:extLst>
            </p:cNvPr>
            <p:cNvCxnSpPr>
              <a:cxnSpLocks/>
              <a:stCxn id="132" idx="3"/>
              <a:endCxn id="65" idx="1"/>
            </p:cNvCxnSpPr>
            <p:nvPr/>
          </p:nvCxnSpPr>
          <p:spPr>
            <a:xfrm flipV="1">
              <a:off x="5430035" y="2456714"/>
              <a:ext cx="1167162" cy="1133374"/>
            </a:xfrm>
            <a:prstGeom prst="bentConnector3">
              <a:avLst>
                <a:gd name="adj1" fmla="val 42383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Connecteur : en angle 44">
              <a:extLst>
                <a:ext uri="{FF2B5EF4-FFF2-40B4-BE49-F238E27FC236}">
                  <a16:creationId xmlns:a16="http://schemas.microsoft.com/office/drawing/2014/main" id="{A783FF13-5145-4A07-B1AC-400EC6755209}"/>
                </a:ext>
              </a:extLst>
            </p:cNvPr>
            <p:cNvCxnSpPr>
              <a:cxnSpLocks/>
              <a:stCxn id="66" idx="2"/>
              <a:endCxn id="69" idx="0"/>
            </p:cNvCxnSpPr>
            <p:nvPr/>
          </p:nvCxnSpPr>
          <p:spPr>
            <a:xfrm rot="16200000" flipH="1">
              <a:off x="6191711" y="3027724"/>
              <a:ext cx="470117" cy="2576985"/>
            </a:xfrm>
            <a:prstGeom prst="bentConnector3">
              <a:avLst>
                <a:gd name="adj1" fmla="val 1578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Connecteur : en angle 45">
              <a:extLst>
                <a:ext uri="{FF2B5EF4-FFF2-40B4-BE49-F238E27FC236}">
                  <a16:creationId xmlns:a16="http://schemas.microsoft.com/office/drawing/2014/main" id="{258F32AE-0BE7-4039-A3E8-7365D84A69AA}"/>
                </a:ext>
              </a:extLst>
            </p:cNvPr>
            <p:cNvCxnSpPr>
              <a:cxnSpLocks/>
              <a:stCxn id="133" idx="2"/>
              <a:endCxn id="63" idx="0"/>
            </p:cNvCxnSpPr>
            <p:nvPr/>
          </p:nvCxnSpPr>
          <p:spPr>
            <a:xfrm rot="16200000" flipH="1">
              <a:off x="7319272" y="1948232"/>
              <a:ext cx="295165" cy="458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Connecteur : en angle 46">
              <a:extLst>
                <a:ext uri="{FF2B5EF4-FFF2-40B4-BE49-F238E27FC236}">
                  <a16:creationId xmlns:a16="http://schemas.microsoft.com/office/drawing/2014/main" id="{FFBFCBF5-C50E-4BF3-9413-8A0181B4688E}"/>
                </a:ext>
              </a:extLst>
            </p:cNvPr>
            <p:cNvCxnSpPr>
              <a:cxnSpLocks/>
              <a:stCxn id="60" idx="2"/>
              <a:endCxn id="26" idx="0"/>
            </p:cNvCxnSpPr>
            <p:nvPr/>
          </p:nvCxnSpPr>
          <p:spPr>
            <a:xfrm rot="16200000" flipH="1">
              <a:off x="3564589" y="5344935"/>
              <a:ext cx="363488" cy="93065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Connecteur : en angle 47">
              <a:extLst>
                <a:ext uri="{FF2B5EF4-FFF2-40B4-BE49-F238E27FC236}">
                  <a16:creationId xmlns:a16="http://schemas.microsoft.com/office/drawing/2014/main" id="{BDBEA359-6B8D-4FFC-87BF-72C592D6512B}"/>
                </a:ext>
              </a:extLst>
            </p:cNvPr>
            <p:cNvCxnSpPr>
              <a:cxnSpLocks/>
              <a:stCxn id="73" idx="0"/>
              <a:endCxn id="70" idx="0"/>
            </p:cNvCxnSpPr>
            <p:nvPr/>
          </p:nvCxnSpPr>
          <p:spPr>
            <a:xfrm rot="5400000" flipH="1" flipV="1">
              <a:off x="5846800" y="3107615"/>
              <a:ext cx="11828" cy="2887322"/>
            </a:xfrm>
            <a:prstGeom prst="bentConnector3">
              <a:avLst>
                <a:gd name="adj1" fmla="val 56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Connecteur : en angle 48">
              <a:extLst>
                <a:ext uri="{FF2B5EF4-FFF2-40B4-BE49-F238E27FC236}">
                  <a16:creationId xmlns:a16="http://schemas.microsoft.com/office/drawing/2014/main" id="{98771725-B5E8-4536-95D0-181D11053F1A}"/>
                </a:ext>
              </a:extLst>
            </p:cNvPr>
            <p:cNvCxnSpPr>
              <a:cxnSpLocks/>
              <a:stCxn id="72" idx="2"/>
              <a:endCxn id="62" idx="0"/>
            </p:cNvCxnSpPr>
            <p:nvPr/>
          </p:nvCxnSpPr>
          <p:spPr>
            <a:xfrm rot="5400000">
              <a:off x="4345234" y="4011982"/>
              <a:ext cx="470117" cy="608469"/>
            </a:xfrm>
            <a:prstGeom prst="bentConnector3">
              <a:avLst>
                <a:gd name="adj1" fmla="val 7536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Connecteur : en angle 49">
              <a:extLst>
                <a:ext uri="{FF2B5EF4-FFF2-40B4-BE49-F238E27FC236}">
                  <a16:creationId xmlns:a16="http://schemas.microsoft.com/office/drawing/2014/main" id="{82CBACBD-193C-498B-8398-9CBB1CCA238C}"/>
                </a:ext>
              </a:extLst>
            </p:cNvPr>
            <p:cNvCxnSpPr>
              <a:cxnSpLocks/>
              <a:stCxn id="61" idx="1"/>
              <a:endCxn id="74" idx="3"/>
            </p:cNvCxnSpPr>
            <p:nvPr/>
          </p:nvCxnSpPr>
          <p:spPr>
            <a:xfrm rot="10800000" flipV="1">
              <a:off x="2217819" y="4890796"/>
              <a:ext cx="557379" cy="18375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Connecteur : en angle 50">
              <a:extLst>
                <a:ext uri="{FF2B5EF4-FFF2-40B4-BE49-F238E27FC236}">
                  <a16:creationId xmlns:a16="http://schemas.microsoft.com/office/drawing/2014/main" id="{28FE9DAB-5ADA-4CC7-9334-F86831793D9B}"/>
                </a:ext>
              </a:extLst>
            </p:cNvPr>
            <p:cNvCxnSpPr>
              <a:cxnSpLocks/>
              <a:stCxn id="59" idx="2"/>
              <a:endCxn id="25" idx="0"/>
            </p:cNvCxnSpPr>
            <p:nvPr/>
          </p:nvCxnSpPr>
          <p:spPr>
            <a:xfrm rot="5400000">
              <a:off x="2618263" y="4766834"/>
              <a:ext cx="369589" cy="1243167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2721E8C-C9AC-46E3-AF35-6772D07BFAC7}"/>
                </a:ext>
              </a:extLst>
            </p:cNvPr>
            <p:cNvSpPr/>
            <p:nvPr/>
          </p:nvSpPr>
          <p:spPr>
            <a:xfrm>
              <a:off x="3388640" y="5136570"/>
              <a:ext cx="72000" cy="67054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29624F6-D95C-4868-8170-1D1E7E1923D4}"/>
                </a:ext>
              </a:extLst>
            </p:cNvPr>
            <p:cNvSpPr/>
            <p:nvPr/>
          </p:nvSpPr>
          <p:spPr>
            <a:xfrm>
              <a:off x="3663801" y="5142671"/>
              <a:ext cx="72000" cy="670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1904BDF-C001-46D2-8F65-5CFE360C4307}"/>
                </a:ext>
              </a:extLst>
            </p:cNvPr>
            <p:cNvSpPr/>
            <p:nvPr/>
          </p:nvSpPr>
          <p:spPr>
            <a:xfrm>
              <a:off x="2775197" y="4857270"/>
              <a:ext cx="72000" cy="670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60F3B20-54A0-4206-8170-CDD77DC1AB3C}"/>
                </a:ext>
              </a:extLst>
            </p:cNvPr>
            <p:cNvSpPr/>
            <p:nvPr/>
          </p:nvSpPr>
          <p:spPr>
            <a:xfrm>
              <a:off x="4240057" y="4551276"/>
              <a:ext cx="72000" cy="670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38BA056-F3E6-4672-A082-F9DE51C2852E}"/>
                </a:ext>
              </a:extLst>
            </p:cNvPr>
            <p:cNvSpPr/>
            <p:nvPr/>
          </p:nvSpPr>
          <p:spPr>
            <a:xfrm>
              <a:off x="7433145" y="2098106"/>
              <a:ext cx="72000" cy="67054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AAAB730-0952-46D6-9E46-D186B7874777}"/>
                </a:ext>
              </a:extLst>
            </p:cNvPr>
            <p:cNvSpPr/>
            <p:nvPr/>
          </p:nvSpPr>
          <p:spPr>
            <a:xfrm>
              <a:off x="6980048" y="3001906"/>
              <a:ext cx="72000" cy="67054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6939DA4-7DC0-459F-955F-EE3CED39A0A4}"/>
                </a:ext>
              </a:extLst>
            </p:cNvPr>
            <p:cNvSpPr/>
            <p:nvPr/>
          </p:nvSpPr>
          <p:spPr>
            <a:xfrm>
              <a:off x="6597197" y="2423187"/>
              <a:ext cx="72000" cy="6705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B359B1F-5E14-4EF4-A080-38F765804E3F}"/>
                </a:ext>
              </a:extLst>
            </p:cNvPr>
            <p:cNvSpPr/>
            <p:nvPr/>
          </p:nvSpPr>
          <p:spPr>
            <a:xfrm>
              <a:off x="5102277" y="4014105"/>
              <a:ext cx="72000" cy="6705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0AB4C1E-2240-41F2-AE70-3F429AF0308F}"/>
                </a:ext>
              </a:extLst>
            </p:cNvPr>
            <p:cNvSpPr/>
            <p:nvPr/>
          </p:nvSpPr>
          <p:spPr>
            <a:xfrm>
              <a:off x="935959" y="4551276"/>
              <a:ext cx="72000" cy="6705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9EFEEC9-BEF0-4D41-9EF3-414EA389B002}"/>
                </a:ext>
              </a:extLst>
            </p:cNvPr>
            <p:cNvSpPr/>
            <p:nvPr/>
          </p:nvSpPr>
          <p:spPr>
            <a:xfrm>
              <a:off x="4424040" y="3335555"/>
              <a:ext cx="72000" cy="6705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2631D39-4896-4C3E-938A-528B2C952A99}"/>
                </a:ext>
              </a:extLst>
            </p:cNvPr>
            <p:cNvSpPr/>
            <p:nvPr/>
          </p:nvSpPr>
          <p:spPr>
            <a:xfrm>
              <a:off x="7679262" y="4551276"/>
              <a:ext cx="72000" cy="6705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13CC1FD-004F-4F35-8D87-48BFD8A4CDF5}"/>
                </a:ext>
              </a:extLst>
            </p:cNvPr>
            <p:cNvSpPr/>
            <p:nvPr/>
          </p:nvSpPr>
          <p:spPr>
            <a:xfrm>
              <a:off x="7254025" y="4551276"/>
              <a:ext cx="72000" cy="670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A24A01C-2D80-4B7E-AC08-AF9837326C7D}"/>
                </a:ext>
              </a:extLst>
            </p:cNvPr>
            <p:cNvSpPr/>
            <p:nvPr/>
          </p:nvSpPr>
          <p:spPr>
            <a:xfrm>
              <a:off x="7677054" y="5131564"/>
              <a:ext cx="72000" cy="6705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54606F7-D8E1-4F5A-9CC0-1703E350B13D}"/>
                </a:ext>
              </a:extLst>
            </p:cNvPr>
            <p:cNvSpPr/>
            <p:nvPr/>
          </p:nvSpPr>
          <p:spPr>
            <a:xfrm>
              <a:off x="4848526" y="4014105"/>
              <a:ext cx="72000" cy="670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6C84831-87CD-40AF-BF58-F34FA65C11F4}"/>
                </a:ext>
              </a:extLst>
            </p:cNvPr>
            <p:cNvSpPr/>
            <p:nvPr/>
          </p:nvSpPr>
          <p:spPr>
            <a:xfrm>
              <a:off x="4366703" y="4551276"/>
              <a:ext cx="72000" cy="670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4AB5D8F-472C-4102-A16A-9D39C1777D2C}"/>
                </a:ext>
              </a:extLst>
            </p:cNvPr>
            <p:cNvSpPr/>
            <p:nvPr/>
          </p:nvSpPr>
          <p:spPr>
            <a:xfrm>
              <a:off x="2145818" y="4875646"/>
              <a:ext cx="72000" cy="670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B7550E5-9959-46B3-A475-4087FCD2AEB1}"/>
                </a:ext>
              </a:extLst>
            </p:cNvPr>
            <p:cNvSpPr/>
            <p:nvPr/>
          </p:nvSpPr>
          <p:spPr>
            <a:xfrm>
              <a:off x="3721519" y="1501526"/>
              <a:ext cx="72000" cy="67054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F39CFFD-8F66-4EC3-99B6-FC1573792B19}"/>
                </a:ext>
              </a:extLst>
            </p:cNvPr>
            <p:cNvSpPr/>
            <p:nvPr/>
          </p:nvSpPr>
          <p:spPr>
            <a:xfrm>
              <a:off x="2496244" y="1501526"/>
              <a:ext cx="72000" cy="67054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8" name="Connecteur : en angle 77">
              <a:extLst>
                <a:ext uri="{FF2B5EF4-FFF2-40B4-BE49-F238E27FC236}">
                  <a16:creationId xmlns:a16="http://schemas.microsoft.com/office/drawing/2014/main" id="{62AFE65C-1E34-40C4-AE6D-16C5B118B6D2}"/>
                </a:ext>
              </a:extLst>
            </p:cNvPr>
            <p:cNvCxnSpPr>
              <a:cxnSpLocks/>
              <a:stCxn id="75" idx="1"/>
              <a:endCxn id="77" idx="3"/>
            </p:cNvCxnSpPr>
            <p:nvPr/>
          </p:nvCxnSpPr>
          <p:spPr>
            <a:xfrm rot="10800000">
              <a:off x="2568245" y="1535053"/>
              <a:ext cx="1153275" cy="1182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A319282-5879-4DB3-A593-467A647FEE46}"/>
                </a:ext>
              </a:extLst>
            </p:cNvPr>
            <p:cNvSpPr/>
            <p:nvPr/>
          </p:nvSpPr>
          <p:spPr>
            <a:xfrm>
              <a:off x="921302" y="4785553"/>
              <a:ext cx="573576" cy="3352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Fans</a:t>
              </a:r>
            </a:p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(8)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65EF1A4-F5B4-471A-9468-327BD2946417}"/>
                </a:ext>
              </a:extLst>
            </p:cNvPr>
            <p:cNvSpPr/>
            <p:nvPr/>
          </p:nvSpPr>
          <p:spPr>
            <a:xfrm>
              <a:off x="1553139" y="4787069"/>
              <a:ext cx="573576" cy="3352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Heat dissipaters </a:t>
              </a:r>
            </a:p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(3)</a:t>
              </a:r>
            </a:p>
          </p:txBody>
        </p:sp>
        <p:cxnSp>
          <p:nvCxnSpPr>
            <p:cNvPr id="81" name="Connecteur : en angle 80">
              <a:extLst>
                <a:ext uri="{FF2B5EF4-FFF2-40B4-BE49-F238E27FC236}">
                  <a16:creationId xmlns:a16="http://schemas.microsoft.com/office/drawing/2014/main" id="{FB5339C0-05C4-47E6-9681-A23BEFF396DB}"/>
                </a:ext>
              </a:extLst>
            </p:cNvPr>
            <p:cNvCxnSpPr>
              <a:cxnSpLocks/>
              <a:stCxn id="82" idx="2"/>
              <a:endCxn id="83" idx="0"/>
            </p:cNvCxnSpPr>
            <p:nvPr/>
          </p:nvCxnSpPr>
          <p:spPr>
            <a:xfrm rot="5400000">
              <a:off x="3134756" y="2940003"/>
              <a:ext cx="470117" cy="2752428"/>
            </a:xfrm>
            <a:prstGeom prst="bentConnector3">
              <a:avLst>
                <a:gd name="adj1" fmla="val 24842"/>
              </a:avLst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957DF2A-1D68-44D8-89B5-A436046CA03D}"/>
                </a:ext>
              </a:extLst>
            </p:cNvPr>
            <p:cNvSpPr/>
            <p:nvPr/>
          </p:nvSpPr>
          <p:spPr>
            <a:xfrm>
              <a:off x="4710028" y="4014105"/>
              <a:ext cx="72000" cy="67054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077E8F0-40E2-475F-89CE-969670FBC334}"/>
                </a:ext>
              </a:extLst>
            </p:cNvPr>
            <p:cNvSpPr/>
            <p:nvPr/>
          </p:nvSpPr>
          <p:spPr>
            <a:xfrm>
              <a:off x="1957600" y="4551276"/>
              <a:ext cx="72000" cy="67054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0D22FB4-8843-45B6-915C-E38DF13777C8}"/>
                </a:ext>
              </a:extLst>
            </p:cNvPr>
            <p:cNvSpPr/>
            <p:nvPr/>
          </p:nvSpPr>
          <p:spPr>
            <a:xfrm>
              <a:off x="4842127" y="4796296"/>
              <a:ext cx="468000" cy="3352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Network cards</a:t>
              </a:r>
            </a:p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(2)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D5C2DCE-9912-4C82-95D7-2DF5DEE824B9}"/>
                </a:ext>
              </a:extLst>
            </p:cNvPr>
            <p:cNvSpPr/>
            <p:nvPr/>
          </p:nvSpPr>
          <p:spPr>
            <a:xfrm>
              <a:off x="5853339" y="4796296"/>
              <a:ext cx="468000" cy="3352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Short riser cards (5)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9122076-DBBE-4737-8CA8-D0DC296E93F8}"/>
                </a:ext>
              </a:extLst>
            </p:cNvPr>
            <p:cNvSpPr/>
            <p:nvPr/>
          </p:nvSpPr>
          <p:spPr>
            <a:xfrm>
              <a:off x="6358944" y="4796296"/>
              <a:ext cx="540000" cy="3352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00" dirty="0">
                  <a:solidFill>
                    <a:schemeClr val="accent4">
                      <a:lumMod val="50000"/>
                    </a:schemeClr>
                  </a:solidFill>
                </a:rPr>
                <a:t>On board network card (MEZZ) (13)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C8C3053-BE1F-489A-99A8-12E38F784E77}"/>
                </a:ext>
              </a:extLst>
            </p:cNvPr>
            <p:cNvSpPr/>
            <p:nvPr/>
          </p:nvSpPr>
          <p:spPr>
            <a:xfrm>
              <a:off x="5347733" y="4796296"/>
              <a:ext cx="468000" cy="3352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Long riser cards (5)</a:t>
              </a:r>
            </a:p>
          </p:txBody>
        </p:sp>
        <p:cxnSp>
          <p:nvCxnSpPr>
            <p:cNvPr id="88" name="Connecteur : en angle 87">
              <a:extLst>
                <a:ext uri="{FF2B5EF4-FFF2-40B4-BE49-F238E27FC236}">
                  <a16:creationId xmlns:a16="http://schemas.microsoft.com/office/drawing/2014/main" id="{D95D6159-7679-40C9-9ABC-C3994E88E087}"/>
                </a:ext>
              </a:extLst>
            </p:cNvPr>
            <p:cNvCxnSpPr>
              <a:cxnSpLocks/>
              <a:stCxn id="27" idx="0"/>
              <a:endCxn id="89" idx="2"/>
            </p:cNvCxnSpPr>
            <p:nvPr/>
          </p:nvCxnSpPr>
          <p:spPr>
            <a:xfrm rot="16200000" flipV="1">
              <a:off x="5908184" y="5407377"/>
              <a:ext cx="364173" cy="186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EAF20BE-548B-4051-BBC6-118CF2D12EF8}"/>
                </a:ext>
              </a:extLst>
            </p:cNvPr>
            <p:cNvSpPr/>
            <p:nvPr/>
          </p:nvSpPr>
          <p:spPr>
            <a:xfrm>
              <a:off x="6053339" y="5159168"/>
              <a:ext cx="72000" cy="67054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F828E6D-D041-4EF6-A08C-697D16118171}"/>
                </a:ext>
              </a:extLst>
            </p:cNvPr>
            <p:cNvSpPr/>
            <p:nvPr/>
          </p:nvSpPr>
          <p:spPr>
            <a:xfrm>
              <a:off x="2073818" y="4551276"/>
              <a:ext cx="72000" cy="67054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91" name="Connecteur : en angle 90">
              <a:extLst>
                <a:ext uri="{FF2B5EF4-FFF2-40B4-BE49-F238E27FC236}">
                  <a16:creationId xmlns:a16="http://schemas.microsoft.com/office/drawing/2014/main" id="{DE0CD58B-9237-4B2B-838E-33F857B72E21}"/>
                </a:ext>
              </a:extLst>
            </p:cNvPr>
            <p:cNvCxnSpPr>
              <a:cxnSpLocks/>
              <a:stCxn id="64" idx="2"/>
              <a:endCxn id="90" idx="0"/>
            </p:cNvCxnSpPr>
            <p:nvPr/>
          </p:nvCxnSpPr>
          <p:spPr>
            <a:xfrm rot="5400000">
              <a:off x="3821775" y="1357003"/>
              <a:ext cx="1482316" cy="4906230"/>
            </a:xfrm>
            <a:prstGeom prst="bentConnector3">
              <a:avLst>
                <a:gd name="adj1" fmla="val 81272"/>
              </a:avLst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7FFC8A-AD1B-4FD6-B510-AF00123CCB8A}"/>
                </a:ext>
              </a:extLst>
            </p:cNvPr>
            <p:cNvSpPr/>
            <p:nvPr/>
          </p:nvSpPr>
          <p:spPr>
            <a:xfrm>
              <a:off x="4577033" y="4014105"/>
              <a:ext cx="72000" cy="6705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4BA9AAD-C8D5-473B-9517-CA145EA9185F}"/>
                </a:ext>
              </a:extLst>
            </p:cNvPr>
            <p:cNvSpPr/>
            <p:nvPr/>
          </p:nvSpPr>
          <p:spPr>
            <a:xfrm>
              <a:off x="6568042" y="1501526"/>
              <a:ext cx="72000" cy="67054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C15AD4D-62C4-4A18-AAEB-B4C7CFD10DF0}"/>
                </a:ext>
              </a:extLst>
            </p:cNvPr>
            <p:cNvSpPr/>
            <p:nvPr/>
          </p:nvSpPr>
          <p:spPr>
            <a:xfrm>
              <a:off x="5373485" y="1501526"/>
              <a:ext cx="72000" cy="67054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95" name="Connecteur : en angle 94">
              <a:extLst>
                <a:ext uri="{FF2B5EF4-FFF2-40B4-BE49-F238E27FC236}">
                  <a16:creationId xmlns:a16="http://schemas.microsoft.com/office/drawing/2014/main" id="{498202CC-D82F-49E2-B616-045EEF9AA33F}"/>
                </a:ext>
              </a:extLst>
            </p:cNvPr>
            <p:cNvCxnSpPr>
              <a:cxnSpLocks/>
              <a:stCxn id="93" idx="1"/>
              <a:endCxn id="94" idx="3"/>
            </p:cNvCxnSpPr>
            <p:nvPr/>
          </p:nvCxnSpPr>
          <p:spPr>
            <a:xfrm rot="10800000">
              <a:off x="5445486" y="1535053"/>
              <a:ext cx="1122557" cy="1182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E7F33E1-BF69-4A4A-AE5A-7C40B9CC35B7}"/>
                </a:ext>
              </a:extLst>
            </p:cNvPr>
            <p:cNvSpPr/>
            <p:nvPr/>
          </p:nvSpPr>
          <p:spPr>
            <a:xfrm>
              <a:off x="4420699" y="2997561"/>
              <a:ext cx="72000" cy="6705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97" name="Connecteur : en angle 96">
              <a:extLst>
                <a:ext uri="{FF2B5EF4-FFF2-40B4-BE49-F238E27FC236}">
                  <a16:creationId xmlns:a16="http://schemas.microsoft.com/office/drawing/2014/main" id="{E7A21FC7-01D9-4162-9C19-41EEAF5625D0}"/>
                </a:ext>
              </a:extLst>
            </p:cNvPr>
            <p:cNvCxnSpPr>
              <a:cxnSpLocks/>
              <a:stCxn id="68" idx="0"/>
              <a:endCxn id="96" idx="2"/>
            </p:cNvCxnSpPr>
            <p:nvPr/>
          </p:nvCxnSpPr>
          <p:spPr>
            <a:xfrm rot="16200000" flipV="1">
              <a:off x="4322900" y="3198414"/>
              <a:ext cx="270940" cy="334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7E67222-6CE1-46D3-A97C-691FA5220111}"/>
                </a:ext>
              </a:extLst>
            </p:cNvPr>
            <p:cNvSpPr/>
            <p:nvPr/>
          </p:nvSpPr>
          <p:spPr>
            <a:xfrm>
              <a:off x="2272098" y="2984769"/>
              <a:ext cx="72000" cy="6705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99" name="Connecteur : en angle 98">
              <a:extLst>
                <a:ext uri="{FF2B5EF4-FFF2-40B4-BE49-F238E27FC236}">
                  <a16:creationId xmlns:a16="http://schemas.microsoft.com/office/drawing/2014/main" id="{8AE69C76-D9E8-4956-94DC-650215B57C3E}"/>
                </a:ext>
              </a:extLst>
            </p:cNvPr>
            <p:cNvCxnSpPr>
              <a:cxnSpLocks/>
              <a:stCxn id="131" idx="1"/>
              <a:endCxn id="98" idx="2"/>
            </p:cNvCxnSpPr>
            <p:nvPr/>
          </p:nvCxnSpPr>
          <p:spPr>
            <a:xfrm rot="10800000">
              <a:off x="2308099" y="3051823"/>
              <a:ext cx="1408419" cy="540740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B14B008-4D6F-4994-B139-EF2412EBDB3C}"/>
                </a:ext>
              </a:extLst>
            </p:cNvPr>
            <p:cNvSpPr/>
            <p:nvPr/>
          </p:nvSpPr>
          <p:spPr>
            <a:xfrm>
              <a:off x="7113044" y="3001906"/>
              <a:ext cx="72000" cy="67054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6FC9FF8-83D8-4888-8B8E-8A1AB35E5227}"/>
                </a:ext>
              </a:extLst>
            </p:cNvPr>
            <p:cNvSpPr/>
            <p:nvPr/>
          </p:nvSpPr>
          <p:spPr>
            <a:xfrm>
              <a:off x="4113447" y="4551276"/>
              <a:ext cx="72000" cy="67054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02" name="Connecteur : en angle 101">
              <a:extLst>
                <a:ext uri="{FF2B5EF4-FFF2-40B4-BE49-F238E27FC236}">
                  <a16:creationId xmlns:a16="http://schemas.microsoft.com/office/drawing/2014/main" id="{7AC99153-FBD6-4A07-9D4A-8B2FBD365C3A}"/>
                </a:ext>
              </a:extLst>
            </p:cNvPr>
            <p:cNvCxnSpPr>
              <a:cxnSpLocks/>
              <a:stCxn id="100" idx="2"/>
              <a:endCxn id="101" idx="0"/>
            </p:cNvCxnSpPr>
            <p:nvPr/>
          </p:nvCxnSpPr>
          <p:spPr>
            <a:xfrm rot="5400000">
              <a:off x="4908088" y="2310320"/>
              <a:ext cx="1482316" cy="2999597"/>
            </a:xfrm>
            <a:prstGeom prst="bentConnector3">
              <a:avLst>
                <a:gd name="adj1" fmla="val 81272"/>
              </a:avLst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Connecteur : en angle 102">
              <a:extLst>
                <a:ext uri="{FF2B5EF4-FFF2-40B4-BE49-F238E27FC236}">
                  <a16:creationId xmlns:a16="http://schemas.microsoft.com/office/drawing/2014/main" id="{7C840C95-9EB6-4EA0-B352-276DEF47738D}"/>
                </a:ext>
              </a:extLst>
            </p:cNvPr>
            <p:cNvCxnSpPr>
              <a:cxnSpLocks/>
              <a:stCxn id="104" idx="1"/>
              <a:endCxn id="105" idx="2"/>
            </p:cNvCxnSpPr>
            <p:nvPr/>
          </p:nvCxnSpPr>
          <p:spPr>
            <a:xfrm rot="10800000">
              <a:off x="2188416" y="3066348"/>
              <a:ext cx="1545214" cy="703985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35BA29A-979E-4273-A544-A328C71450CE}"/>
                </a:ext>
              </a:extLst>
            </p:cNvPr>
            <p:cNvSpPr/>
            <p:nvPr/>
          </p:nvSpPr>
          <p:spPr>
            <a:xfrm>
              <a:off x="3733630" y="3736805"/>
              <a:ext cx="72000" cy="670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FE417BA-95AE-4909-A516-7FC563F4CC18}"/>
                </a:ext>
              </a:extLst>
            </p:cNvPr>
            <p:cNvSpPr/>
            <p:nvPr/>
          </p:nvSpPr>
          <p:spPr>
            <a:xfrm>
              <a:off x="2152416" y="2999293"/>
              <a:ext cx="72000" cy="670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06" name="Connecteur : en angle 105">
              <a:extLst>
                <a:ext uri="{FF2B5EF4-FFF2-40B4-BE49-F238E27FC236}">
                  <a16:creationId xmlns:a16="http://schemas.microsoft.com/office/drawing/2014/main" id="{8A927C4C-A860-417D-BCD7-40BA7A5B620E}"/>
                </a:ext>
              </a:extLst>
            </p:cNvPr>
            <p:cNvCxnSpPr>
              <a:cxnSpLocks/>
              <a:stCxn id="114" idx="1"/>
              <a:endCxn id="115" idx="3"/>
            </p:cNvCxnSpPr>
            <p:nvPr/>
          </p:nvCxnSpPr>
          <p:spPr>
            <a:xfrm rot="10800000" flipV="1">
              <a:off x="5450975" y="2587132"/>
              <a:ext cx="1147510" cy="1150245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D65C5AD-4C0B-493E-B778-DD10FD77FAE6}"/>
                </a:ext>
              </a:extLst>
            </p:cNvPr>
            <p:cNvSpPr/>
            <p:nvPr/>
          </p:nvSpPr>
          <p:spPr>
            <a:xfrm>
              <a:off x="6598485" y="2553606"/>
              <a:ext cx="72000" cy="670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6EC9C9C-AAF7-4C8C-9548-B03415AEEA49}"/>
                </a:ext>
              </a:extLst>
            </p:cNvPr>
            <p:cNvSpPr/>
            <p:nvPr/>
          </p:nvSpPr>
          <p:spPr>
            <a:xfrm>
              <a:off x="5378975" y="3703851"/>
              <a:ext cx="72000" cy="670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16" name="Connecteur : en angle 115">
              <a:extLst>
                <a:ext uri="{FF2B5EF4-FFF2-40B4-BE49-F238E27FC236}">
                  <a16:creationId xmlns:a16="http://schemas.microsoft.com/office/drawing/2014/main" id="{89D9EDD5-32F9-4606-9A6F-E00B8C10BC09}"/>
                </a:ext>
              </a:extLst>
            </p:cNvPr>
            <p:cNvCxnSpPr>
              <a:cxnSpLocks/>
              <a:stCxn id="117" idx="2"/>
            </p:cNvCxnSpPr>
            <p:nvPr/>
          </p:nvCxnSpPr>
          <p:spPr>
            <a:xfrm rot="5400000">
              <a:off x="4463416" y="3185988"/>
              <a:ext cx="235226" cy="334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B343A75-0040-484E-93A6-2EC9176DA945}"/>
                </a:ext>
              </a:extLst>
            </p:cNvPr>
            <p:cNvSpPr/>
            <p:nvPr/>
          </p:nvSpPr>
          <p:spPr>
            <a:xfrm>
              <a:off x="4546699" y="3002991"/>
              <a:ext cx="72000" cy="670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DAE85F5-4CE9-4B39-9B95-302F23065D74}"/>
                </a:ext>
              </a:extLst>
            </p:cNvPr>
            <p:cNvSpPr/>
            <p:nvPr/>
          </p:nvSpPr>
          <p:spPr>
            <a:xfrm>
              <a:off x="4553675" y="3325284"/>
              <a:ext cx="72000" cy="670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19" name="Connecteur : en angle 118">
              <a:extLst>
                <a:ext uri="{FF2B5EF4-FFF2-40B4-BE49-F238E27FC236}">
                  <a16:creationId xmlns:a16="http://schemas.microsoft.com/office/drawing/2014/main" id="{9B8DC1C3-0B42-4891-B651-5CDA74CFBF32}"/>
                </a:ext>
              </a:extLst>
            </p:cNvPr>
            <p:cNvCxnSpPr>
              <a:cxnSpLocks/>
              <a:stCxn id="120" idx="1"/>
              <a:endCxn id="121" idx="3"/>
            </p:cNvCxnSpPr>
            <p:nvPr/>
          </p:nvCxnSpPr>
          <p:spPr>
            <a:xfrm rot="10800000">
              <a:off x="4517890" y="4915774"/>
              <a:ext cx="230842" cy="1655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C31E779-B2E8-4AAE-AD82-611DB56B4C0A}"/>
                </a:ext>
              </a:extLst>
            </p:cNvPr>
            <p:cNvSpPr/>
            <p:nvPr/>
          </p:nvSpPr>
          <p:spPr>
            <a:xfrm>
              <a:off x="4748732" y="4883901"/>
              <a:ext cx="72000" cy="670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C310D2F-8909-421C-8539-4DBA3433121D}"/>
                </a:ext>
              </a:extLst>
            </p:cNvPr>
            <p:cNvSpPr/>
            <p:nvPr/>
          </p:nvSpPr>
          <p:spPr>
            <a:xfrm>
              <a:off x="4445890" y="4882247"/>
              <a:ext cx="72000" cy="670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22" name="Connecteur : en angle 121">
              <a:extLst>
                <a:ext uri="{FF2B5EF4-FFF2-40B4-BE49-F238E27FC236}">
                  <a16:creationId xmlns:a16="http://schemas.microsoft.com/office/drawing/2014/main" id="{B69992E6-CBEB-400B-B740-FAD74AC714E1}"/>
                </a:ext>
              </a:extLst>
            </p:cNvPr>
            <p:cNvCxnSpPr>
              <a:cxnSpLocks/>
              <a:stCxn id="124" idx="3"/>
              <a:endCxn id="123" idx="1"/>
            </p:cNvCxnSpPr>
            <p:nvPr/>
          </p:nvCxnSpPr>
          <p:spPr>
            <a:xfrm flipV="1">
              <a:off x="5455978" y="2707936"/>
              <a:ext cx="1138248" cy="1200453"/>
            </a:xfrm>
            <a:prstGeom prst="bentConnector3">
              <a:avLst>
                <a:gd name="adj1" fmla="val 58926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930B171-BDF9-4026-8242-DE9DE3134641}"/>
                </a:ext>
              </a:extLst>
            </p:cNvPr>
            <p:cNvSpPr/>
            <p:nvPr/>
          </p:nvSpPr>
          <p:spPr>
            <a:xfrm>
              <a:off x="6594226" y="2674409"/>
              <a:ext cx="72000" cy="67054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9D568A0-FF1E-4B30-B96A-291792B9E6A2}"/>
                </a:ext>
              </a:extLst>
            </p:cNvPr>
            <p:cNvSpPr/>
            <p:nvPr/>
          </p:nvSpPr>
          <p:spPr>
            <a:xfrm>
              <a:off x="5383978" y="3874862"/>
              <a:ext cx="72000" cy="67054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25" name="Connecteur : en angle 124">
              <a:extLst>
                <a:ext uri="{FF2B5EF4-FFF2-40B4-BE49-F238E27FC236}">
                  <a16:creationId xmlns:a16="http://schemas.microsoft.com/office/drawing/2014/main" id="{80AD5C3E-2903-4909-BD73-E27C8575EFD9}"/>
                </a:ext>
              </a:extLst>
            </p:cNvPr>
            <p:cNvCxnSpPr>
              <a:cxnSpLocks/>
              <a:stCxn id="127" idx="2"/>
              <a:endCxn id="126" idx="1"/>
            </p:cNvCxnSpPr>
            <p:nvPr/>
          </p:nvCxnSpPr>
          <p:spPr>
            <a:xfrm rot="16200000" flipH="1">
              <a:off x="2459017" y="2671615"/>
              <a:ext cx="859659" cy="1642974"/>
            </a:xfrm>
            <a:prstGeom prst="bentConnector2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A655E1E-9177-4F7E-8D61-6DEAA0D2C319}"/>
                </a:ext>
              </a:extLst>
            </p:cNvPr>
            <p:cNvSpPr/>
            <p:nvPr/>
          </p:nvSpPr>
          <p:spPr>
            <a:xfrm>
              <a:off x="3710333" y="3889405"/>
              <a:ext cx="72000" cy="67054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E365F4D-F71D-4BE3-9E3F-1FB71C026528}"/>
                </a:ext>
              </a:extLst>
            </p:cNvPr>
            <p:cNvSpPr/>
            <p:nvPr/>
          </p:nvSpPr>
          <p:spPr>
            <a:xfrm>
              <a:off x="2031359" y="2996219"/>
              <a:ext cx="72000" cy="67054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28" name="Connecteur : en angle 127">
              <a:extLst>
                <a:ext uri="{FF2B5EF4-FFF2-40B4-BE49-F238E27FC236}">
                  <a16:creationId xmlns:a16="http://schemas.microsoft.com/office/drawing/2014/main" id="{FCC9A756-1E3E-42C4-8459-DFC509558E36}"/>
                </a:ext>
              </a:extLst>
            </p:cNvPr>
            <p:cNvCxnSpPr>
              <a:cxnSpLocks/>
              <a:stCxn id="130" idx="0"/>
              <a:endCxn id="129" idx="2"/>
            </p:cNvCxnSpPr>
            <p:nvPr/>
          </p:nvCxnSpPr>
          <p:spPr>
            <a:xfrm rot="16200000" flipV="1">
              <a:off x="4594564" y="3193374"/>
              <a:ext cx="262655" cy="5135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DB23BCF-65CB-4698-820B-AE4D2D27C6CF}"/>
                </a:ext>
              </a:extLst>
            </p:cNvPr>
            <p:cNvSpPr/>
            <p:nvPr/>
          </p:nvSpPr>
          <p:spPr>
            <a:xfrm>
              <a:off x="4687323" y="2997560"/>
              <a:ext cx="72000" cy="67054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AC614E7-42DC-4CE7-BF54-3A8C85D8891E}"/>
                </a:ext>
              </a:extLst>
            </p:cNvPr>
            <p:cNvSpPr/>
            <p:nvPr/>
          </p:nvSpPr>
          <p:spPr>
            <a:xfrm>
              <a:off x="4692458" y="3327269"/>
              <a:ext cx="72000" cy="67054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B5A3EA2-2495-4038-AF52-3816B7BE1A4C}"/>
                </a:ext>
              </a:extLst>
            </p:cNvPr>
            <p:cNvSpPr/>
            <p:nvPr/>
          </p:nvSpPr>
          <p:spPr>
            <a:xfrm>
              <a:off x="3716517" y="3559036"/>
              <a:ext cx="72000" cy="6705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6AA00B6-F09E-4D91-A83F-544F5853F76D}"/>
                </a:ext>
              </a:extLst>
            </p:cNvPr>
            <p:cNvSpPr/>
            <p:nvPr/>
          </p:nvSpPr>
          <p:spPr>
            <a:xfrm>
              <a:off x="5358035" y="3556561"/>
              <a:ext cx="72000" cy="6705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3E06882-6F98-4BBA-9078-41CAAA43B3E1}"/>
                </a:ext>
              </a:extLst>
            </p:cNvPr>
            <p:cNvSpPr/>
            <p:nvPr/>
          </p:nvSpPr>
          <p:spPr>
            <a:xfrm>
              <a:off x="7428564" y="1735887"/>
              <a:ext cx="72000" cy="67054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34" name="Connecteur : en angle 133">
              <a:extLst>
                <a:ext uri="{FF2B5EF4-FFF2-40B4-BE49-F238E27FC236}">
                  <a16:creationId xmlns:a16="http://schemas.microsoft.com/office/drawing/2014/main" id="{52322132-2867-415A-BF33-899E229C1099}"/>
                </a:ext>
              </a:extLst>
            </p:cNvPr>
            <p:cNvCxnSpPr>
              <a:cxnSpLocks/>
              <a:stCxn id="136" idx="2"/>
              <a:endCxn id="135" idx="0"/>
            </p:cNvCxnSpPr>
            <p:nvPr/>
          </p:nvCxnSpPr>
          <p:spPr>
            <a:xfrm rot="16200000" flipH="1">
              <a:off x="4780709" y="4311586"/>
              <a:ext cx="465420" cy="4563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910755B-2019-44EA-8348-41F3C0240721}"/>
                </a:ext>
              </a:extLst>
            </p:cNvPr>
            <p:cNvSpPr/>
            <p:nvPr/>
          </p:nvSpPr>
          <p:spPr>
            <a:xfrm>
              <a:off x="4979700" y="4546578"/>
              <a:ext cx="72000" cy="67054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DBE877B-4B97-405F-8569-924030E16E9C}"/>
                </a:ext>
              </a:extLst>
            </p:cNvPr>
            <p:cNvSpPr/>
            <p:nvPr/>
          </p:nvSpPr>
          <p:spPr>
            <a:xfrm>
              <a:off x="4975137" y="4014105"/>
              <a:ext cx="72000" cy="67054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97736744-D384-47AB-A4DF-F0CFB9A3416F}"/>
                </a:ext>
              </a:extLst>
            </p:cNvPr>
            <p:cNvSpPr/>
            <p:nvPr/>
          </p:nvSpPr>
          <p:spPr>
            <a:xfrm>
              <a:off x="368836" y="1007205"/>
              <a:ext cx="8406328" cy="4527570"/>
            </a:xfrm>
            <a:custGeom>
              <a:avLst/>
              <a:gdLst>
                <a:gd name="connsiteX0" fmla="*/ 0 w 8709660"/>
                <a:gd name="connsiteY0" fmla="*/ 1059180 h 4861560"/>
                <a:gd name="connsiteX1" fmla="*/ 0 w 8709660"/>
                <a:gd name="connsiteY1" fmla="*/ 4861560 h 4861560"/>
                <a:gd name="connsiteX2" fmla="*/ 8709660 w 8709660"/>
                <a:gd name="connsiteY2" fmla="*/ 4861560 h 4861560"/>
                <a:gd name="connsiteX3" fmla="*/ 8709660 w 8709660"/>
                <a:gd name="connsiteY3" fmla="*/ 0 h 4861560"/>
                <a:gd name="connsiteX4" fmla="*/ 2895600 w 8709660"/>
                <a:gd name="connsiteY4" fmla="*/ 0 h 4861560"/>
                <a:gd name="connsiteX5" fmla="*/ 2895600 w 8709660"/>
                <a:gd name="connsiteY5" fmla="*/ 1074420 h 4861560"/>
                <a:gd name="connsiteX6" fmla="*/ 0 w 8709660"/>
                <a:gd name="connsiteY6" fmla="*/ 1059180 h 4861560"/>
                <a:gd name="connsiteX0" fmla="*/ 0 w 8709660"/>
                <a:gd name="connsiteY0" fmla="*/ 1059180 h 4861560"/>
                <a:gd name="connsiteX1" fmla="*/ 0 w 8709660"/>
                <a:gd name="connsiteY1" fmla="*/ 4861560 h 4861560"/>
                <a:gd name="connsiteX2" fmla="*/ 8709660 w 8709660"/>
                <a:gd name="connsiteY2" fmla="*/ 4861560 h 4861560"/>
                <a:gd name="connsiteX3" fmla="*/ 8709660 w 8709660"/>
                <a:gd name="connsiteY3" fmla="*/ 0 h 4861560"/>
                <a:gd name="connsiteX4" fmla="*/ 2895600 w 8709660"/>
                <a:gd name="connsiteY4" fmla="*/ 0 h 4861560"/>
                <a:gd name="connsiteX5" fmla="*/ 2893056 w 8709660"/>
                <a:gd name="connsiteY5" fmla="*/ 1043940 h 4861560"/>
                <a:gd name="connsiteX6" fmla="*/ 0 w 8709660"/>
                <a:gd name="connsiteY6" fmla="*/ 1059180 h 4861560"/>
                <a:gd name="connsiteX0" fmla="*/ 0 w 8709660"/>
                <a:gd name="connsiteY0" fmla="*/ 1059180 h 4861560"/>
                <a:gd name="connsiteX1" fmla="*/ 0 w 8709660"/>
                <a:gd name="connsiteY1" fmla="*/ 4861560 h 4861560"/>
                <a:gd name="connsiteX2" fmla="*/ 8709660 w 8709660"/>
                <a:gd name="connsiteY2" fmla="*/ 4861560 h 4861560"/>
                <a:gd name="connsiteX3" fmla="*/ 8709660 w 8709660"/>
                <a:gd name="connsiteY3" fmla="*/ 0 h 4861560"/>
                <a:gd name="connsiteX4" fmla="*/ 2895600 w 8709660"/>
                <a:gd name="connsiteY4" fmla="*/ 0 h 4861560"/>
                <a:gd name="connsiteX5" fmla="*/ 2885423 w 8709660"/>
                <a:gd name="connsiteY5" fmla="*/ 1066800 h 4861560"/>
                <a:gd name="connsiteX6" fmla="*/ 0 w 8709660"/>
                <a:gd name="connsiteY6" fmla="*/ 1059180 h 4861560"/>
                <a:gd name="connsiteX0" fmla="*/ 0 w 8709660"/>
                <a:gd name="connsiteY0" fmla="*/ 1059180 h 4861560"/>
                <a:gd name="connsiteX1" fmla="*/ 0 w 8709660"/>
                <a:gd name="connsiteY1" fmla="*/ 4861560 h 4861560"/>
                <a:gd name="connsiteX2" fmla="*/ 8709660 w 8709660"/>
                <a:gd name="connsiteY2" fmla="*/ 4861560 h 4861560"/>
                <a:gd name="connsiteX3" fmla="*/ 8709660 w 8709660"/>
                <a:gd name="connsiteY3" fmla="*/ 0 h 4861560"/>
                <a:gd name="connsiteX4" fmla="*/ 2895600 w 8709660"/>
                <a:gd name="connsiteY4" fmla="*/ 0 h 4861560"/>
                <a:gd name="connsiteX5" fmla="*/ 2885423 w 8709660"/>
                <a:gd name="connsiteY5" fmla="*/ 1061720 h 4861560"/>
                <a:gd name="connsiteX6" fmla="*/ 0 w 8709660"/>
                <a:gd name="connsiteY6" fmla="*/ 1059180 h 4861560"/>
                <a:gd name="connsiteX0" fmla="*/ 0 w 8709660"/>
                <a:gd name="connsiteY0" fmla="*/ 1059180 h 4861560"/>
                <a:gd name="connsiteX1" fmla="*/ 0 w 8709660"/>
                <a:gd name="connsiteY1" fmla="*/ 4861560 h 4861560"/>
                <a:gd name="connsiteX2" fmla="*/ 8709660 w 8709660"/>
                <a:gd name="connsiteY2" fmla="*/ 4861560 h 4861560"/>
                <a:gd name="connsiteX3" fmla="*/ 8709660 w 8709660"/>
                <a:gd name="connsiteY3" fmla="*/ 0 h 4861560"/>
                <a:gd name="connsiteX4" fmla="*/ 2895600 w 8709660"/>
                <a:gd name="connsiteY4" fmla="*/ 0 h 4861560"/>
                <a:gd name="connsiteX5" fmla="*/ 2885423 w 8709660"/>
                <a:gd name="connsiteY5" fmla="*/ 1056640 h 4861560"/>
                <a:gd name="connsiteX6" fmla="*/ 0 w 8709660"/>
                <a:gd name="connsiteY6" fmla="*/ 1059180 h 486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9660" h="4861560">
                  <a:moveTo>
                    <a:pt x="0" y="1059180"/>
                  </a:moveTo>
                  <a:lnTo>
                    <a:pt x="0" y="4861560"/>
                  </a:lnTo>
                  <a:lnTo>
                    <a:pt x="8709660" y="4861560"/>
                  </a:lnTo>
                  <a:lnTo>
                    <a:pt x="8709660" y="0"/>
                  </a:lnTo>
                  <a:lnTo>
                    <a:pt x="2895600" y="0"/>
                  </a:lnTo>
                  <a:cubicBezTo>
                    <a:pt x="2892208" y="355600"/>
                    <a:pt x="2888815" y="701040"/>
                    <a:pt x="2885423" y="1056640"/>
                  </a:cubicBezTo>
                  <a:lnTo>
                    <a:pt x="0" y="105918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140457C-525C-4D39-8A6E-949D21102C6C}"/>
                </a:ext>
              </a:extLst>
            </p:cNvPr>
            <p:cNvSpPr/>
            <p:nvPr/>
          </p:nvSpPr>
          <p:spPr>
            <a:xfrm>
              <a:off x="7762827" y="2369711"/>
              <a:ext cx="468000" cy="2615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Hard disks</a:t>
              </a:r>
            </a:p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(7)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A97CD41-DD3C-45D1-8538-BCFB28D82F59}"/>
                </a:ext>
              </a:extLst>
            </p:cNvPr>
            <p:cNvSpPr/>
            <p:nvPr/>
          </p:nvSpPr>
          <p:spPr>
            <a:xfrm>
              <a:off x="3826799" y="2400897"/>
              <a:ext cx="720000" cy="466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CPU</a:t>
              </a:r>
            </a:p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 (10)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F7C8B05-C1B9-484E-A079-3EF592B86AD6}"/>
                </a:ext>
              </a:extLst>
            </p:cNvPr>
            <p:cNvSpPr/>
            <p:nvPr/>
          </p:nvSpPr>
          <p:spPr>
            <a:xfrm>
              <a:off x="4643670" y="2400897"/>
              <a:ext cx="720000" cy="466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</a:rPr>
                <a:t>GPU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CA0D10A-6996-45BD-95E1-ED0D93C96212}"/>
                </a:ext>
              </a:extLst>
            </p:cNvPr>
            <p:cNvSpPr/>
            <p:nvPr/>
          </p:nvSpPr>
          <p:spPr>
            <a:xfrm>
              <a:off x="629205" y="3656838"/>
              <a:ext cx="1303433" cy="252647"/>
            </a:xfrm>
            <a:prstGeom prst="rect">
              <a:avLst/>
            </a:prstGeom>
            <a:solidFill>
              <a:srgbClr val="85CBF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IT server</a:t>
              </a:r>
            </a:p>
          </p:txBody>
        </p: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45C2256A-31A9-4F39-8E37-088301181107}"/>
                </a:ext>
              </a:extLst>
            </p:cNvPr>
            <p:cNvCxnSpPr>
              <a:cxnSpLocks/>
            </p:cNvCxnSpPr>
            <p:nvPr/>
          </p:nvCxnSpPr>
          <p:spPr>
            <a:xfrm>
              <a:off x="476452" y="3195941"/>
              <a:ext cx="820688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CCE9B2E-C3FF-4005-B6D4-F4046FC84A1B}"/>
              </a:ext>
            </a:extLst>
          </p:cNvPr>
          <p:cNvSpPr/>
          <p:nvPr/>
        </p:nvSpPr>
        <p:spPr>
          <a:xfrm>
            <a:off x="5587200" y="233126"/>
            <a:ext cx="3306288" cy="4259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F2DDBC98-F4B7-42C2-BA6F-2F4E370C7B99}"/>
              </a:ext>
            </a:extLst>
          </p:cNvPr>
          <p:cNvCxnSpPr>
            <a:cxnSpLocks/>
          </p:cNvCxnSpPr>
          <p:nvPr/>
        </p:nvCxnSpPr>
        <p:spPr>
          <a:xfrm>
            <a:off x="6436299" y="541984"/>
            <a:ext cx="41215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28EF50CB-9D62-4E5C-8FD7-663567ED3C8B}"/>
              </a:ext>
            </a:extLst>
          </p:cNvPr>
          <p:cNvCxnSpPr>
            <a:cxnSpLocks/>
          </p:cNvCxnSpPr>
          <p:nvPr/>
        </p:nvCxnSpPr>
        <p:spPr>
          <a:xfrm>
            <a:off x="7632335" y="541984"/>
            <a:ext cx="39647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415F1CBF-34A5-43A0-BDD3-211CC3F1AA6F}"/>
              </a:ext>
            </a:extLst>
          </p:cNvPr>
          <p:cNvCxnSpPr>
            <a:cxnSpLocks/>
          </p:cNvCxnSpPr>
          <p:nvPr/>
        </p:nvCxnSpPr>
        <p:spPr>
          <a:xfrm>
            <a:off x="6436299" y="382876"/>
            <a:ext cx="412151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78A692FE-A022-4EF9-92A4-DE3705B0C68D}"/>
              </a:ext>
            </a:extLst>
          </p:cNvPr>
          <p:cNvCxnSpPr>
            <a:cxnSpLocks/>
          </p:cNvCxnSpPr>
          <p:nvPr/>
        </p:nvCxnSpPr>
        <p:spPr>
          <a:xfrm>
            <a:off x="7632335" y="381646"/>
            <a:ext cx="386594" cy="2460"/>
          </a:xfrm>
          <a:prstGeom prst="line">
            <a:avLst/>
          </a:prstGeom>
          <a:ln w="15875">
            <a:solidFill>
              <a:srgbClr val="9933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8" name="ZoneTexte 147">
            <a:extLst>
              <a:ext uri="{FF2B5EF4-FFF2-40B4-BE49-F238E27FC236}">
                <a16:creationId xmlns:a16="http://schemas.microsoft.com/office/drawing/2014/main" id="{82864B17-E39C-42CA-91FC-AF2AB0EDFF23}"/>
              </a:ext>
            </a:extLst>
          </p:cNvPr>
          <p:cNvSpPr txBox="1"/>
          <p:nvPr/>
        </p:nvSpPr>
        <p:spPr>
          <a:xfrm>
            <a:off x="6840246" y="259766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>
                <a:solidFill>
                  <a:srgbClr val="00B050"/>
                </a:solidFill>
              </a:rPr>
              <a:t>Data 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F00B3032-6CA9-4D72-8A77-BA067648CECC}"/>
              </a:ext>
            </a:extLst>
          </p:cNvPr>
          <p:cNvSpPr txBox="1"/>
          <p:nvPr/>
        </p:nvSpPr>
        <p:spPr>
          <a:xfrm>
            <a:off x="6840246" y="418874"/>
            <a:ext cx="744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>
                <a:solidFill>
                  <a:srgbClr val="FF0000"/>
                </a:solidFill>
              </a:rPr>
              <a:t>Electricity  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2AD76145-918D-451C-A4CF-9CB387EF4835}"/>
              </a:ext>
            </a:extLst>
          </p:cNvPr>
          <p:cNvSpPr txBox="1"/>
          <p:nvPr/>
        </p:nvSpPr>
        <p:spPr>
          <a:xfrm>
            <a:off x="7992374" y="418874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Mechanics </a:t>
            </a: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866D101A-5598-4BCF-BAFB-BBDFC5EFADC9}"/>
              </a:ext>
            </a:extLst>
          </p:cNvPr>
          <p:cNvSpPr txBox="1"/>
          <p:nvPr/>
        </p:nvSpPr>
        <p:spPr>
          <a:xfrm>
            <a:off x="8015457" y="259766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>
                <a:solidFill>
                  <a:schemeClr val="accent4">
                    <a:lumMod val="75000"/>
                  </a:schemeClr>
                </a:solidFill>
              </a:rPr>
              <a:t>Air</a:t>
            </a:r>
            <a:r>
              <a:rPr lang="fr-FR" sz="10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C5B0EE4D-3DA9-42E3-A8CD-0FF5070ADDF0}"/>
              </a:ext>
            </a:extLst>
          </p:cNvPr>
          <p:cNvSpPr txBox="1"/>
          <p:nvPr/>
        </p:nvSpPr>
        <p:spPr>
          <a:xfrm>
            <a:off x="5728838" y="320528"/>
            <a:ext cx="5854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/>
              <a:t>Legend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C7FF05B-4C19-4E00-9F70-B0AE094520CF}"/>
              </a:ext>
            </a:extLst>
          </p:cNvPr>
          <p:cNvSpPr/>
          <p:nvPr/>
        </p:nvSpPr>
        <p:spPr>
          <a:xfrm>
            <a:off x="782282" y="5917377"/>
            <a:ext cx="7520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Note that the stability of a functional architecture also allows to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it which may be interesting to design standard structuring interfaces.</a:t>
            </a:r>
            <a:endParaRPr lang="en-US" sz="1600" b="1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58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FF5F6B-36A1-4848-89EC-A94C07F2D9CF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6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CD896887-3EF5-43D2-AB25-94D079490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543" y="3266150"/>
            <a:ext cx="6701346" cy="504000"/>
          </a:xfrm>
          <a:prstGeom prst="rect">
            <a:avLst/>
          </a:prstGeom>
          <a:solidFill>
            <a:srgbClr val="808080">
              <a:alpha val="25000"/>
            </a:srgbClr>
          </a:solidFill>
          <a:ln>
            <a:noFill/>
          </a:ln>
          <a:effectLst/>
        </p:spPr>
        <p:txBody>
          <a:bodyPr wrap="square" lIns="90000" tIns="118800" rIns="90000" bIns="118800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b="0" dirty="0"/>
          </a:p>
        </p:txBody>
      </p:sp>
      <p:sp>
        <p:nvSpPr>
          <p:cNvPr id="19" name="Espace réservé du contenu 1">
            <a:extLst>
              <a:ext uri="{FF2B5EF4-FFF2-40B4-BE49-F238E27FC236}">
                <a16:creationId xmlns:a16="http://schemas.microsoft.com/office/drawing/2014/main" id="{2F66E748-61C6-42FB-B4DB-4A603EF6C3EB}"/>
              </a:ext>
            </a:extLst>
          </p:cNvPr>
          <p:cNvSpPr txBox="1">
            <a:spLocks/>
          </p:cNvSpPr>
          <p:nvPr/>
        </p:nvSpPr>
        <p:spPr>
          <a:xfrm>
            <a:off x="1540702" y="2413025"/>
            <a:ext cx="7251230" cy="276426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Introduction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motivations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fundamentals 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in practice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Selected new trends in systems architecture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Conclusion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588527-7878-4536-8E7A-FBFC22A6EA0D}"/>
              </a:ext>
            </a:extLst>
          </p:cNvPr>
          <p:cNvSpPr/>
          <p:nvPr/>
        </p:nvSpPr>
        <p:spPr>
          <a:xfrm>
            <a:off x="1359567" y="2362019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52CD9587-5C1B-42D9-BB0B-7769585C2CE1}"/>
              </a:ext>
            </a:extLst>
          </p:cNvPr>
          <p:cNvSpPr txBox="1">
            <a:spLocks/>
          </p:cNvSpPr>
          <p:nvPr/>
        </p:nvSpPr>
        <p:spPr>
          <a:xfrm>
            <a:off x="1359567" y="2797584"/>
            <a:ext cx="504000" cy="50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/>
              <a:t>1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E778BC-9B3F-41E4-A911-F6D9D16A4D7F}"/>
              </a:ext>
            </a:extLst>
          </p:cNvPr>
          <p:cNvSpPr/>
          <p:nvPr/>
        </p:nvSpPr>
        <p:spPr>
          <a:xfrm>
            <a:off x="1359567" y="280904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75E973-7DC5-40EF-A705-AFFEF129EF73}"/>
              </a:ext>
            </a:extLst>
          </p:cNvPr>
          <p:cNvSpPr/>
          <p:nvPr/>
        </p:nvSpPr>
        <p:spPr>
          <a:xfrm>
            <a:off x="1359567" y="328712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92D6D0-D270-4CCD-BF65-FDF8D62FD5D3}"/>
              </a:ext>
            </a:extLst>
          </p:cNvPr>
          <p:cNvSpPr/>
          <p:nvPr/>
        </p:nvSpPr>
        <p:spPr>
          <a:xfrm>
            <a:off x="1359567" y="3741020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369872-61EA-443A-B4A8-DAB56685AB58}"/>
              </a:ext>
            </a:extLst>
          </p:cNvPr>
          <p:cNvSpPr/>
          <p:nvPr/>
        </p:nvSpPr>
        <p:spPr>
          <a:xfrm>
            <a:off x="1359567" y="419552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6F562B-1B3F-4EF4-BF0B-1BC0691EB7D2}"/>
              </a:ext>
            </a:extLst>
          </p:cNvPr>
          <p:cNvSpPr/>
          <p:nvPr/>
        </p:nvSpPr>
        <p:spPr>
          <a:xfrm>
            <a:off x="1359567" y="4662071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7555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FF5F6B-36A1-4848-89EC-A94C07F2D9C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6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A724F552-6A63-405C-B76A-1F03B1BB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543" y="2384566"/>
            <a:ext cx="6701346" cy="504000"/>
          </a:xfrm>
          <a:prstGeom prst="rect">
            <a:avLst/>
          </a:prstGeom>
          <a:solidFill>
            <a:srgbClr val="808080">
              <a:alpha val="25000"/>
            </a:srgbClr>
          </a:solidFill>
          <a:ln>
            <a:noFill/>
          </a:ln>
          <a:effectLst/>
        </p:spPr>
        <p:txBody>
          <a:bodyPr wrap="square" lIns="90000" tIns="118800" rIns="90000" bIns="118800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b="0" dirty="0"/>
          </a:p>
        </p:txBody>
      </p:sp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CD41B8C4-86EA-4D79-97C2-A75ECF876E1D}"/>
              </a:ext>
            </a:extLst>
          </p:cNvPr>
          <p:cNvSpPr txBox="1">
            <a:spLocks/>
          </p:cNvSpPr>
          <p:nvPr/>
        </p:nvSpPr>
        <p:spPr>
          <a:xfrm>
            <a:off x="1540702" y="2413025"/>
            <a:ext cx="7251230" cy="276426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Introduction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motivations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fundamentals 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in practice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Selected new trends in systems architecture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Conclusion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B5D843-D191-4166-9D68-3DDDD2E47912}"/>
              </a:ext>
            </a:extLst>
          </p:cNvPr>
          <p:cNvSpPr/>
          <p:nvPr/>
        </p:nvSpPr>
        <p:spPr>
          <a:xfrm>
            <a:off x="1359567" y="2362019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5B7AE427-2592-4875-A3AD-E96D2071F6D9}"/>
              </a:ext>
            </a:extLst>
          </p:cNvPr>
          <p:cNvSpPr txBox="1">
            <a:spLocks/>
          </p:cNvSpPr>
          <p:nvPr/>
        </p:nvSpPr>
        <p:spPr>
          <a:xfrm>
            <a:off x="1359567" y="2797584"/>
            <a:ext cx="504000" cy="50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/>
              <a:t>1</a:t>
            </a:r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E357ED-A4B8-4AA7-B123-04FC28F10BE3}"/>
              </a:ext>
            </a:extLst>
          </p:cNvPr>
          <p:cNvSpPr/>
          <p:nvPr/>
        </p:nvSpPr>
        <p:spPr>
          <a:xfrm>
            <a:off x="1359567" y="280904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44209F-E34A-493C-B70D-C5E7EF6C7BE9}"/>
              </a:ext>
            </a:extLst>
          </p:cNvPr>
          <p:cNvSpPr/>
          <p:nvPr/>
        </p:nvSpPr>
        <p:spPr>
          <a:xfrm>
            <a:off x="1359567" y="328712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FDD92F-AA74-4241-A73B-54B16CEFA184}"/>
              </a:ext>
            </a:extLst>
          </p:cNvPr>
          <p:cNvSpPr/>
          <p:nvPr/>
        </p:nvSpPr>
        <p:spPr>
          <a:xfrm>
            <a:off x="1359567" y="3741020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02A502-85AD-4A53-92D9-870CABD24E48}"/>
              </a:ext>
            </a:extLst>
          </p:cNvPr>
          <p:cNvSpPr/>
          <p:nvPr/>
        </p:nvSpPr>
        <p:spPr>
          <a:xfrm>
            <a:off x="1359567" y="419552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F4723F-E6D3-41D7-A886-4D040814355E}"/>
              </a:ext>
            </a:extLst>
          </p:cNvPr>
          <p:cNvSpPr/>
          <p:nvPr/>
        </p:nvSpPr>
        <p:spPr>
          <a:xfrm>
            <a:off x="1359567" y="4662071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79142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Key system concept – Time scale and states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3F9B1-0EC7-4B76-9547-35ACE4F2A857}"/>
              </a:ext>
            </a:extLst>
          </p:cNvPr>
          <p:cNvSpPr/>
          <p:nvPr/>
        </p:nvSpPr>
        <p:spPr>
          <a:xfrm>
            <a:off x="369490" y="907502"/>
            <a:ext cx="8532531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AU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scale T</a:t>
            </a: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 totally ordered set with the two following properties: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has a unique minimal element t</a:t>
            </a:r>
            <a:r>
              <a:rPr lang="en-AU" sz="1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endParaRPr lang="en-A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element t </a:t>
            </a: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has a (unique) greatest upper bound within the time scale, called its successor and denoted t+ within 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900"/>
              </a:spcAft>
            </a:pP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scales are used to model the </a:t>
            </a:r>
            <a:r>
              <a:rPr lang="en-AU" sz="16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moment of times where one can observe a system</a:t>
            </a: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Up to rescaling, two types of time scales are key in practice: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discrete </a:t>
            </a: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scales where t+ = t + 1,</a:t>
            </a:r>
          </a:p>
          <a:p>
            <a:pPr marL="285750" indent="-285750">
              <a:spcBef>
                <a:spcPts val="6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continuous </a:t>
            </a: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scales where t+ = t + dt where dt stands for an infinitesimal quantity. </a:t>
            </a:r>
          </a:p>
          <a:p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Discrete time scales model event-oriented systems (such as software systems regulated by a discrete clock) when continuous time scales model physical continuous phenomena. </a:t>
            </a:r>
          </a:p>
          <a:p>
            <a:pPr>
              <a:spcBef>
                <a:spcPts val="1500"/>
              </a:spcBef>
              <a:spcAft>
                <a:spcPts val="900"/>
              </a:spcAft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q associated with a time scale T is then just a subset of T, when a </a:t>
            </a:r>
            <a:r>
              <a:rPr lang="en-A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set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Q associated with T refers to a partition of T, that is to say a set of states such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each moment of time of T is in some state q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 Q,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no moment of time of T can be in two different states q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 Q.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3FD356C-9DEE-41ED-B13E-D25F95329810}"/>
              </a:ext>
            </a:extLst>
          </p:cNvPr>
          <p:cNvCxnSpPr/>
          <p:nvPr/>
        </p:nvCxnSpPr>
        <p:spPr>
          <a:xfrm>
            <a:off x="600249" y="2593133"/>
            <a:ext cx="7562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31DEE676-E6DF-4605-B57F-85C8372E4B8C}"/>
              </a:ext>
            </a:extLst>
          </p:cNvPr>
          <p:cNvSpPr txBox="1"/>
          <p:nvPr/>
        </p:nvSpPr>
        <p:spPr>
          <a:xfrm>
            <a:off x="572200" y="268444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</a:t>
            </a:r>
            <a:r>
              <a:rPr lang="fr-FR" baseline="-25000" dirty="0"/>
              <a:t>0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80E8AD9-BB5A-4D21-848D-16DA470CABC8}"/>
              </a:ext>
            </a:extLst>
          </p:cNvPr>
          <p:cNvCxnSpPr>
            <a:endCxn id="6" idx="0"/>
          </p:cNvCxnSpPr>
          <p:nvPr/>
        </p:nvCxnSpPr>
        <p:spPr>
          <a:xfrm>
            <a:off x="739073" y="2468315"/>
            <a:ext cx="0" cy="216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A57BEF3-B6DA-4F1D-B9E9-F4E462162CFD}"/>
              </a:ext>
            </a:extLst>
          </p:cNvPr>
          <p:cNvSpPr txBox="1"/>
          <p:nvPr/>
        </p:nvSpPr>
        <p:spPr>
          <a:xfrm>
            <a:off x="8167531" y="239171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F68DFCF-76DE-46F5-86F4-D598BAC30F06}"/>
              </a:ext>
            </a:extLst>
          </p:cNvPr>
          <p:cNvSpPr txBox="1"/>
          <p:nvPr/>
        </p:nvSpPr>
        <p:spPr>
          <a:xfrm>
            <a:off x="1750707" y="2717952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</a:t>
            </a:r>
            <a:r>
              <a:rPr lang="fr-FR" baseline="-25000" dirty="0"/>
              <a:t>0</a:t>
            </a:r>
            <a:r>
              <a:rPr lang="fr-FR" dirty="0"/>
              <a:t>+</a:t>
            </a:r>
            <a:endParaRPr lang="fr-FR" baseline="-25000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ECDAB80-B202-4204-9A45-F778B80683EC}"/>
              </a:ext>
            </a:extLst>
          </p:cNvPr>
          <p:cNvCxnSpPr>
            <a:cxnSpLocks/>
          </p:cNvCxnSpPr>
          <p:nvPr/>
        </p:nvCxnSpPr>
        <p:spPr>
          <a:xfrm>
            <a:off x="1917580" y="2453899"/>
            <a:ext cx="0" cy="216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71D1A04-D924-434E-B241-25B5C69C6227}"/>
              </a:ext>
            </a:extLst>
          </p:cNvPr>
          <p:cNvCxnSpPr>
            <a:cxnSpLocks/>
          </p:cNvCxnSpPr>
          <p:nvPr/>
        </p:nvCxnSpPr>
        <p:spPr>
          <a:xfrm>
            <a:off x="3393898" y="2468315"/>
            <a:ext cx="0" cy="216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9CB1138-9682-48A0-8D9F-2125B7E7BBBB}"/>
              </a:ext>
            </a:extLst>
          </p:cNvPr>
          <p:cNvSpPr txBox="1"/>
          <p:nvPr/>
        </p:nvSpPr>
        <p:spPr>
          <a:xfrm>
            <a:off x="3159699" y="270984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</a:t>
            </a:r>
            <a:r>
              <a:rPr lang="fr-FR" baseline="-25000" dirty="0"/>
              <a:t>0</a:t>
            </a:r>
            <a:r>
              <a:rPr lang="fr-FR" dirty="0"/>
              <a:t>++</a:t>
            </a:r>
            <a:endParaRPr lang="fr-FR" baseline="-250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928183D-7E69-41FA-A024-9FA90AD30C18}"/>
              </a:ext>
            </a:extLst>
          </p:cNvPr>
          <p:cNvSpPr txBox="1"/>
          <p:nvPr/>
        </p:nvSpPr>
        <p:spPr>
          <a:xfrm>
            <a:off x="6090996" y="27109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</a:t>
            </a:r>
            <a:endParaRPr lang="fr-FR" baseline="-25000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223E0D9-327D-4ABE-8C02-A5AB3E4A7E16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215389" y="2468315"/>
            <a:ext cx="0" cy="242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8F3FEA9-DB76-422C-BD67-03F985EBD576}"/>
              </a:ext>
            </a:extLst>
          </p:cNvPr>
          <p:cNvSpPr txBox="1"/>
          <p:nvPr/>
        </p:nvSpPr>
        <p:spPr>
          <a:xfrm>
            <a:off x="7095600" y="274440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t+</a:t>
            </a:r>
            <a:endParaRPr lang="fr-FR" baseline="-25000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82B42F6-156F-4B3F-9F32-2A6ED91C8547}"/>
              </a:ext>
            </a:extLst>
          </p:cNvPr>
          <p:cNvCxnSpPr>
            <a:cxnSpLocks/>
          </p:cNvCxnSpPr>
          <p:nvPr/>
        </p:nvCxnSpPr>
        <p:spPr>
          <a:xfrm>
            <a:off x="7262473" y="2480353"/>
            <a:ext cx="0" cy="216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DF4A75CE-B22F-4691-8A0D-57AB06D4F991}"/>
              </a:ext>
            </a:extLst>
          </p:cNvPr>
          <p:cNvSpPr txBox="1"/>
          <p:nvPr/>
        </p:nvSpPr>
        <p:spPr>
          <a:xfrm>
            <a:off x="4635756" y="27098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75527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Key system concept – System (1/2)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5A643E-870C-4588-BA18-79AD364400DF}"/>
              </a:ext>
            </a:extLst>
          </p:cNvPr>
          <p:cNvSpPr/>
          <p:nvPr/>
        </p:nvSpPr>
        <p:spPr>
          <a:xfrm>
            <a:off x="305731" y="911737"/>
            <a:ext cx="8607344" cy="2203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5000"/>
              </a:lnSpc>
              <a:spcAft>
                <a:spcPts val="600"/>
              </a:spcAft>
            </a:pPr>
            <a:r>
              <a:rPr lang="fr-FR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Definition</a:t>
            </a: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– </a:t>
            </a:r>
            <a:r>
              <a:rPr lang="fr-FR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Formal</a:t>
            </a: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system –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 T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time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</a:t>
            </a:r>
            <a:r>
              <a:rPr lang="fr-FR" sz="1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formal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system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characterized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one hand by an input set X, an output set Y and a state set Q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associated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and on the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hand by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kinds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behaviors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systemic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variables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:</a:t>
            </a:r>
          </a:p>
          <a:p>
            <a:pPr marL="269875" lvl="0" indent="-269875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1600" b="1" dirty="0" err="1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functional</a:t>
            </a:r>
            <a:r>
              <a:rPr lang="fr-FR" sz="16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</a:t>
            </a:r>
            <a:r>
              <a:rPr lang="fr-FR" sz="16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produces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output y(t+)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at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moment of time t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T,  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depending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the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input x(t)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and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internal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state q(t) 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 of the system,</a:t>
            </a:r>
          </a:p>
          <a:p>
            <a:pPr marL="269875" lvl="0" indent="-269875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internal behavior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results in the evolution q(t+)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 of the internal state at each moment of time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under the action of a system input x(t)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X.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02D3567-363C-4297-B2C7-C1BEBEE4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478" y="3558418"/>
            <a:ext cx="2184400" cy="1723366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800">
                <a:latin typeface="Verdana" pitchFamily="34" charset="0"/>
              </a:rPr>
              <a:t>States</a:t>
            </a:r>
          </a:p>
          <a:p>
            <a:pPr algn="ctr" eaLnBrk="1" hangingPunct="1"/>
            <a:r>
              <a:rPr lang="fr-FR" altLang="fr-FR" sz="1800">
                <a:latin typeface="Verdana" pitchFamily="34" charset="0"/>
              </a:rPr>
              <a:t>(q)</a:t>
            </a:r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9976E957-1B42-4AF1-8E6A-FDB784597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4578" y="4007992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22C5D73D-000D-47AD-96D8-AF1E95A50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4578" y="430770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F44C721D-4061-481A-90D1-1418E1A35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4578" y="460742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5C77733E-7A04-4E09-8AA6-BF6397127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4578" y="4907139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F60AEA47-112D-45FC-A804-511778727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6878" y="4007992"/>
            <a:ext cx="97631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id="{6FFDD833-BE19-4B1F-845C-62452C4DF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6878" y="4307708"/>
            <a:ext cx="97631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33064D1A-A675-49C9-9C79-F3C6BD5F21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6878" y="4607423"/>
            <a:ext cx="97631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5" name="Line 17">
            <a:extLst>
              <a:ext uri="{FF2B5EF4-FFF2-40B4-BE49-F238E27FC236}">
                <a16:creationId xmlns:a16="http://schemas.microsoft.com/office/drawing/2014/main" id="{0BF466BF-B645-4846-B4AC-F8F8751961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6878" y="4907139"/>
            <a:ext cx="97631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E9CBC12-5E35-47A7-87F3-BC9D8CD59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791" y="4157850"/>
            <a:ext cx="928687" cy="63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800">
                <a:latin typeface="Verdana" pitchFamily="34" charset="0"/>
              </a:rPr>
              <a:t>Inputs</a:t>
            </a:r>
          </a:p>
          <a:p>
            <a:pPr algn="ctr" eaLnBrk="1" hangingPunct="1"/>
            <a:r>
              <a:rPr lang="fr-FR" altLang="fr-FR" sz="1800">
                <a:latin typeface="Verdana" pitchFamily="34" charset="0"/>
              </a:rPr>
              <a:t>(x)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5C08BB58-48A6-4722-AFFE-CC7E2D8BE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953" y="4157850"/>
            <a:ext cx="1103313" cy="63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800">
                <a:latin typeface="Verdana" pitchFamily="34" charset="0"/>
              </a:rPr>
              <a:t>Outputs</a:t>
            </a:r>
          </a:p>
          <a:p>
            <a:pPr algn="ctr" eaLnBrk="1" hangingPunct="1"/>
            <a:r>
              <a:rPr lang="fr-FR" altLang="fr-FR" sz="1800">
                <a:latin typeface="Verdana" pitchFamily="34" charset="0"/>
              </a:rPr>
              <a:t>(y)</a:t>
            </a:r>
          </a:p>
        </p:txBody>
      </p:sp>
      <p:sp>
        <p:nvSpPr>
          <p:cNvPr id="18" name="Oval 25">
            <a:extLst>
              <a:ext uri="{FF2B5EF4-FFF2-40B4-BE49-F238E27FC236}">
                <a16:creationId xmlns:a16="http://schemas.microsoft.com/office/drawing/2014/main" id="{97406A58-5AA7-4C68-AF1E-24DDB0990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28" y="3558418"/>
            <a:ext cx="2762250" cy="1771757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19" name="Oval 26">
            <a:extLst>
              <a:ext uri="{FF2B5EF4-FFF2-40B4-BE49-F238E27FC236}">
                <a16:creationId xmlns:a16="http://schemas.microsoft.com/office/drawing/2014/main" id="{286A33D3-3795-4501-B90F-8D1781AD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491" y="4239023"/>
            <a:ext cx="457200" cy="449574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600"/>
              <a:t>E</a:t>
            </a:r>
          </a:p>
        </p:txBody>
      </p:sp>
      <p:sp>
        <p:nvSpPr>
          <p:cNvPr id="20" name="Oval 27">
            <a:extLst>
              <a:ext uri="{FF2B5EF4-FFF2-40B4-BE49-F238E27FC236}">
                <a16:creationId xmlns:a16="http://schemas.microsoft.com/office/drawing/2014/main" id="{B153286A-BC38-44FA-BBC6-FABB2C08E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478" y="3536564"/>
            <a:ext cx="2819400" cy="1820149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21" name="Oval 28">
            <a:extLst>
              <a:ext uri="{FF2B5EF4-FFF2-40B4-BE49-F238E27FC236}">
                <a16:creationId xmlns:a16="http://schemas.microsoft.com/office/drawing/2014/main" id="{DFAE97F9-C64B-4967-953A-FB7A9D6B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278" y="4232779"/>
            <a:ext cx="457200" cy="449574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600"/>
              <a:t>S</a:t>
            </a:r>
          </a:p>
        </p:txBody>
      </p:sp>
      <p:sp>
        <p:nvSpPr>
          <p:cNvPr id="22" name="Oval 29">
            <a:extLst>
              <a:ext uri="{FF2B5EF4-FFF2-40B4-BE49-F238E27FC236}">
                <a16:creationId xmlns:a16="http://schemas.microsoft.com/office/drawing/2014/main" id="{F0AD601A-8C97-40BF-9F00-67BC1AB2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778" y="3536564"/>
            <a:ext cx="2159000" cy="1723366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23" name="Oval 30">
            <a:extLst>
              <a:ext uri="{FF2B5EF4-FFF2-40B4-BE49-F238E27FC236}">
                <a16:creationId xmlns:a16="http://schemas.microsoft.com/office/drawing/2014/main" id="{E148FD53-0D26-4820-B9B2-15E272D61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678" y="3333631"/>
            <a:ext cx="457200" cy="449574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600"/>
              <a:t>C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EC71166A-A1A2-4DBE-9D73-BDB25EE63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478" y="5602401"/>
            <a:ext cx="2165350" cy="24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fr-FR" sz="1000"/>
              <a:t>Internal processings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6EBCAF95-0CCA-4487-A7A4-7900F1CB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828" y="5599959"/>
            <a:ext cx="294531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fr-FR" sz="1000" dirty="0"/>
              <a:t>Deliverables, data,  actions, pos-conditions, etc.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DC7EAD12-FDD0-4B54-B9A1-E43AE40B4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17" y="5610960"/>
            <a:ext cx="3177961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fr-FR" sz="1000" dirty="0"/>
              <a:t>Resources, data, decisions, pre-conditions, etc.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0830AD-30E6-493F-9725-C4372F6EAA24}"/>
              </a:ext>
            </a:extLst>
          </p:cNvPr>
          <p:cNvSpPr txBox="1"/>
          <p:nvPr/>
        </p:nvSpPr>
        <p:spPr>
          <a:xfrm>
            <a:off x="2378480" y="6130375"/>
            <a:ext cx="4350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/>
              <a:t>Standard representation of the signature of a system</a:t>
            </a:r>
          </a:p>
        </p:txBody>
      </p:sp>
    </p:spTree>
    <p:extLst>
      <p:ext uri="{BB962C8B-B14F-4D97-AF65-F5344CB8AC3E}">
        <p14:creationId xmlns:p14="http://schemas.microsoft.com/office/powerpoint/2010/main" val="205505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Key system concept – System (2/2)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5A643E-870C-4588-BA18-79AD364400DF}"/>
              </a:ext>
            </a:extLst>
          </p:cNvPr>
          <p:cNvSpPr/>
          <p:nvPr/>
        </p:nvSpPr>
        <p:spPr>
          <a:xfrm>
            <a:off x="479637" y="5497475"/>
            <a:ext cx="8249234" cy="91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5000"/>
              </a:lnSpc>
              <a:spcAft>
                <a:spcPts val="600"/>
              </a:spcAft>
            </a:pPr>
            <a:r>
              <a:rPr lang="fr-FR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Definition</a:t>
            </a: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– </a:t>
            </a:r>
            <a:r>
              <a:rPr lang="en-US" altLang="fr-F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system –</a:t>
            </a:r>
            <a:r>
              <a:rPr lang="en-US" alt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object of the real world will be called a </a:t>
            </a:r>
            <a:r>
              <a:rPr lang="en-US" altLang="fr-FR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system </a:t>
            </a:r>
            <a:r>
              <a:rPr lang="en-US" alt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soon as its structure and its behavior can be described by a formal system that will be then called a </a:t>
            </a:r>
            <a:r>
              <a:rPr lang="en-US" altLang="fr-FR" sz="16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</a:t>
            </a:r>
            <a:r>
              <a:rPr lang="en-US" alt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considered real system.</a:t>
            </a:r>
            <a:r>
              <a:rPr lang="fr-FR" altLang="fr-FR" sz="600" dirty="0">
                <a:latin typeface="Arial" panose="020B0604020202020204" pitchFamily="34" charset="0"/>
              </a:rPr>
              <a:t> </a:t>
            </a:r>
            <a:endParaRPr lang="fr-FR" altLang="fr-FR" sz="280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076E1B-76E7-4D14-97FB-F90E05E466F0}"/>
              </a:ext>
            </a:extLst>
          </p:cNvPr>
          <p:cNvSpPr/>
          <p:nvPr/>
        </p:nvSpPr>
        <p:spPr>
          <a:xfrm>
            <a:off x="1340282" y="2603998"/>
            <a:ext cx="1873978" cy="52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5000"/>
              </a:lnSpc>
            </a:pPr>
            <a:r>
              <a:rPr lang="en-US" altLang="fr-FR" sz="1400" b="1" dirty="0">
                <a:solidFill>
                  <a:srgbClr val="CC6600"/>
                </a:solidFill>
              </a:rPr>
              <a:t>hardware systems </a:t>
            </a:r>
            <a:r>
              <a:rPr lang="en-US" altLang="fr-FR" sz="1400" dirty="0"/>
              <a:t> (physical laws)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50D90C-7D58-4EB2-ADDD-24D6517D030A}"/>
              </a:ext>
            </a:extLst>
          </p:cNvPr>
          <p:cNvSpPr/>
          <p:nvPr/>
        </p:nvSpPr>
        <p:spPr>
          <a:xfrm>
            <a:off x="5748545" y="2606916"/>
            <a:ext cx="1774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1400" b="1" dirty="0">
                <a:solidFill>
                  <a:srgbClr val="33CC33"/>
                </a:solidFill>
              </a:rPr>
              <a:t>software systems </a:t>
            </a:r>
            <a:r>
              <a:rPr lang="en-US" altLang="fr-FR" sz="1400" dirty="0"/>
              <a:t>(logical laws) </a:t>
            </a:r>
            <a:endParaRPr lang="fr-FR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A679F5-4CF3-4D27-BB64-F0E0881F4AE9}"/>
              </a:ext>
            </a:extLst>
          </p:cNvPr>
          <p:cNvSpPr/>
          <p:nvPr/>
        </p:nvSpPr>
        <p:spPr>
          <a:xfrm>
            <a:off x="1159515" y="4776547"/>
            <a:ext cx="2235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1400" b="1" dirty="0">
                <a:solidFill>
                  <a:srgbClr val="FF6600"/>
                </a:solidFill>
              </a:rPr>
              <a:t>”</a:t>
            </a:r>
            <a:r>
              <a:rPr lang="en-US" altLang="fr-FR" sz="1400" b="1" dirty="0" err="1">
                <a:solidFill>
                  <a:srgbClr val="FF6600"/>
                </a:solidFill>
              </a:rPr>
              <a:t>humanware</a:t>
            </a:r>
            <a:r>
              <a:rPr lang="en-US" altLang="fr-FR" sz="1400" b="1" dirty="0">
                <a:solidFill>
                  <a:srgbClr val="FF6600"/>
                </a:solidFill>
              </a:rPr>
              <a:t>” systems </a:t>
            </a:r>
            <a:r>
              <a:rPr lang="en-US" altLang="fr-FR" sz="1400" dirty="0"/>
              <a:t>(laws of human behavior)</a:t>
            </a:r>
            <a:endParaRPr lang="fr-FR" sz="14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F1EF498-A0A9-4DF3-828F-478A0B656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1" y="1077238"/>
            <a:ext cx="2211815" cy="13964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50C80A-29AC-4F03-85D4-1B647549A72D}"/>
              </a:ext>
            </a:extLst>
          </p:cNvPr>
          <p:cNvSpPr/>
          <p:nvPr/>
        </p:nvSpPr>
        <p:spPr>
          <a:xfrm>
            <a:off x="5401330" y="4772414"/>
            <a:ext cx="2356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1400" b="1" dirty="0">
                <a:solidFill>
                  <a:srgbClr val="993366"/>
                </a:solidFill>
              </a:rPr>
              <a:t>systems of systems</a:t>
            </a:r>
          </a:p>
          <a:p>
            <a:pPr algn="ctr"/>
            <a:r>
              <a:rPr lang="en-US" altLang="fr-FR" sz="1400" dirty="0"/>
              <a:t>(interoperability standards)</a:t>
            </a:r>
            <a:endParaRPr lang="fr-FR" sz="14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693F036-FF9C-4862-9CB4-530036D5D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1" y="3279739"/>
            <a:ext cx="2324745" cy="146314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69954ED-62A7-4066-BF83-32B76C0DF5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462" y="3279739"/>
            <a:ext cx="2252643" cy="14370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40C8D28-0B16-40FD-BBAB-ED68B933E188}"/>
              </a:ext>
            </a:extLst>
          </p:cNvPr>
          <p:cNvSpPr txBox="1"/>
          <p:nvPr/>
        </p:nvSpPr>
        <p:spPr>
          <a:xfrm>
            <a:off x="3666735" y="2820670"/>
            <a:ext cx="145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rgbClr val="FF0000"/>
                </a:solidFill>
              </a:rPr>
              <a:t>Everything is a system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D34E619-1C8D-4ABE-B256-3D1D4DAE4E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45" y="841733"/>
            <a:ext cx="1606435" cy="16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41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Key system concept – Integration – First unformal attempt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25438" y="5337445"/>
            <a:ext cx="85677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1B5CA5"/>
              </a:buClr>
              <a:buFont typeface="Arial" pitchFamily="34" charset="0"/>
              <a:buNone/>
            </a:pPr>
            <a:r>
              <a:rPr lang="en-US" altLang="fr-FR" sz="1600" b="1" dirty="0">
                <a:solidFill>
                  <a:srgbClr val="FF0000"/>
                </a:solidFill>
              </a:rPr>
              <a:t>Integration</a:t>
            </a:r>
            <a:r>
              <a:rPr lang="en-US" altLang="fr-FR" sz="1600" b="1" dirty="0">
                <a:solidFill>
                  <a:srgbClr val="993366"/>
                </a:solidFill>
              </a:rPr>
              <a:t> </a:t>
            </a:r>
            <a:r>
              <a:rPr lang="en-US" altLang="fr-FR" sz="1600" dirty="0"/>
              <a:t>is the process  that allows to </a:t>
            </a:r>
            <a:r>
              <a:rPr lang="en-US" altLang="fr-FR" sz="1600" b="1" dirty="0">
                <a:solidFill>
                  <a:srgbClr val="003399"/>
                </a:solidFill>
              </a:rPr>
              <a:t>build</a:t>
            </a:r>
            <a:r>
              <a:rPr lang="en-US" altLang="fr-FR" sz="1600" b="1" dirty="0"/>
              <a:t> </a:t>
            </a:r>
            <a:r>
              <a:rPr lang="en-US" altLang="fr-FR" sz="1600" dirty="0"/>
              <a:t>a </a:t>
            </a:r>
            <a:r>
              <a:rPr lang="en-US" altLang="fr-FR" sz="1600" b="1" dirty="0">
                <a:solidFill>
                  <a:srgbClr val="993366"/>
                </a:solidFill>
              </a:rPr>
              <a:t>system</a:t>
            </a:r>
            <a:r>
              <a:rPr lang="en-US" altLang="fr-FR" sz="1600" b="1" dirty="0"/>
              <a:t> </a:t>
            </a:r>
            <a:r>
              <a:rPr lang="en-US" altLang="fr-FR" sz="1600" b="1" dirty="0">
                <a:solidFill>
                  <a:srgbClr val="003399"/>
                </a:solidFill>
              </a:rPr>
              <a:t>based on other</a:t>
            </a:r>
            <a:r>
              <a:rPr lang="en-US" altLang="fr-FR" sz="1600" b="1" dirty="0">
                <a:solidFill>
                  <a:srgbClr val="5F5F5F"/>
                </a:solidFill>
              </a:rPr>
              <a:t> </a:t>
            </a:r>
            <a:r>
              <a:rPr lang="en-US" altLang="fr-FR" sz="1600" b="1" dirty="0">
                <a:solidFill>
                  <a:srgbClr val="993366"/>
                </a:solidFill>
              </a:rPr>
              <a:t>systems</a:t>
            </a:r>
            <a:r>
              <a:rPr lang="en-US" altLang="fr-FR" sz="1600" b="1" dirty="0">
                <a:solidFill>
                  <a:srgbClr val="FF0000"/>
                </a:solidFill>
              </a:rPr>
              <a:t> </a:t>
            </a:r>
            <a:r>
              <a:rPr lang="en-US" altLang="fr-FR" sz="1600" dirty="0"/>
              <a:t>(</a:t>
            </a:r>
            <a:r>
              <a:rPr lang="en-US" altLang="fr-FR" sz="1600" b="1" dirty="0">
                <a:solidFill>
                  <a:srgbClr val="CC6600"/>
                </a:solidFill>
              </a:rPr>
              <a:t>hardware</a:t>
            </a:r>
            <a:r>
              <a:rPr lang="en-US" altLang="fr-FR" sz="1600" b="1" dirty="0"/>
              <a:t>,</a:t>
            </a:r>
            <a:r>
              <a:rPr lang="en-US" altLang="fr-FR" sz="1600" b="1" dirty="0">
                <a:solidFill>
                  <a:srgbClr val="003399"/>
                </a:solidFill>
              </a:rPr>
              <a:t> </a:t>
            </a:r>
            <a:r>
              <a:rPr lang="en-US" altLang="fr-FR" sz="1600" b="1" dirty="0">
                <a:solidFill>
                  <a:srgbClr val="33CC33"/>
                </a:solidFill>
              </a:rPr>
              <a:t>software</a:t>
            </a:r>
            <a:r>
              <a:rPr lang="en-US" altLang="fr-FR" sz="1600" dirty="0">
                <a:solidFill>
                  <a:srgbClr val="FF0000"/>
                </a:solidFill>
              </a:rPr>
              <a:t> </a:t>
            </a:r>
            <a:r>
              <a:rPr lang="en-US" altLang="fr-FR" sz="1600" dirty="0"/>
              <a:t>&amp;</a:t>
            </a:r>
            <a:r>
              <a:rPr lang="en-US" altLang="fr-FR" sz="1600" dirty="0">
                <a:solidFill>
                  <a:srgbClr val="003399"/>
                </a:solidFill>
              </a:rPr>
              <a:t> </a:t>
            </a:r>
            <a:r>
              <a:rPr lang="en-US" altLang="fr-FR" sz="1600" b="1" dirty="0" err="1">
                <a:solidFill>
                  <a:srgbClr val="FF6600"/>
                </a:solidFill>
              </a:rPr>
              <a:t>humanware</a:t>
            </a:r>
            <a:r>
              <a:rPr lang="en-US" altLang="fr-FR" sz="1600" dirty="0"/>
              <a:t>)</a:t>
            </a:r>
            <a:r>
              <a:rPr lang="en-US" altLang="fr-FR" sz="1600" b="1" dirty="0">
                <a:solidFill>
                  <a:srgbClr val="FF0000"/>
                </a:solidFill>
              </a:rPr>
              <a:t> </a:t>
            </a:r>
            <a:r>
              <a:rPr lang="en-US" altLang="fr-FR" sz="1600" dirty="0"/>
              <a:t>that are organized in such a way that the resulting integrated system can perform – in a given environment  – its mission</a:t>
            </a:r>
          </a:p>
        </p:txBody>
      </p:sp>
      <p:grpSp>
        <p:nvGrpSpPr>
          <p:cNvPr id="28" name="Group 74"/>
          <p:cNvGrpSpPr>
            <a:grpSpLocks/>
          </p:cNvGrpSpPr>
          <p:nvPr/>
        </p:nvGrpSpPr>
        <p:grpSpPr bwMode="auto">
          <a:xfrm>
            <a:off x="4716463" y="3241675"/>
            <a:ext cx="2735262" cy="1519238"/>
            <a:chOff x="2972" y="2064"/>
            <a:chExt cx="1850" cy="1023"/>
          </a:xfrm>
        </p:grpSpPr>
        <p:sp>
          <p:nvSpPr>
            <p:cNvPr id="29" name="Text Box 75"/>
            <p:cNvSpPr txBox="1">
              <a:spLocks noChangeArrowheads="1"/>
            </p:cNvSpPr>
            <p:nvPr/>
          </p:nvSpPr>
          <p:spPr bwMode="auto">
            <a:xfrm>
              <a:off x="3162" y="2470"/>
              <a:ext cx="1660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2088" indent="-192088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buClr>
                  <a:srgbClr val="1B5CA5"/>
                </a:buClr>
                <a:buSzPct val="125000"/>
                <a:buFontTx/>
                <a:buChar char="•"/>
              </a:pPr>
              <a:r>
                <a:rPr lang="en-US" altLang="fr-FR"/>
                <a:t>Brushing speed </a:t>
              </a:r>
            </a:p>
            <a:p>
              <a:pPr eaLnBrk="1" hangingPunct="1">
                <a:lnSpc>
                  <a:spcPct val="105000"/>
                </a:lnSpc>
                <a:buClr>
                  <a:srgbClr val="1B5CA5"/>
                </a:buClr>
                <a:buSzPct val="125000"/>
              </a:pPr>
              <a:r>
                <a:rPr lang="en-US" altLang="fr-FR"/>
                <a:t> 	controller module</a:t>
              </a:r>
            </a:p>
            <a:p>
              <a:pPr eaLnBrk="1" hangingPunct="1">
                <a:lnSpc>
                  <a:spcPct val="105000"/>
                </a:lnSpc>
                <a:buClr>
                  <a:srgbClr val="1B5CA5"/>
                </a:buClr>
                <a:buSzPct val="125000"/>
                <a:buFontTx/>
                <a:buChar char="•"/>
              </a:pPr>
              <a:r>
                <a:rPr lang="en-US" altLang="fr-FR"/>
                <a:t>Brushing analysis </a:t>
              </a:r>
            </a:p>
            <a:p>
              <a:pPr eaLnBrk="1" hangingPunct="1">
                <a:lnSpc>
                  <a:spcPct val="105000"/>
                </a:lnSpc>
                <a:buClr>
                  <a:srgbClr val="1B5CA5"/>
                </a:buClr>
                <a:buSzPct val="125000"/>
              </a:pPr>
              <a:r>
                <a:rPr lang="en-US" altLang="fr-FR"/>
                <a:t>	&amp; reporting module</a:t>
              </a:r>
            </a:p>
          </p:txBody>
        </p:sp>
        <p:sp>
          <p:nvSpPr>
            <p:cNvPr id="30" name="AutoShape 76"/>
            <p:cNvSpPr>
              <a:spLocks/>
            </p:cNvSpPr>
            <p:nvPr/>
          </p:nvSpPr>
          <p:spPr bwMode="auto">
            <a:xfrm>
              <a:off x="2972" y="2384"/>
              <a:ext cx="186" cy="703"/>
            </a:xfrm>
            <a:prstGeom prst="leftBrace">
              <a:avLst>
                <a:gd name="adj1" fmla="val 31496"/>
                <a:gd name="adj2" fmla="val 50000"/>
              </a:avLst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 Box 77"/>
            <p:cNvSpPr txBox="1">
              <a:spLocks noChangeArrowheads="1"/>
            </p:cNvSpPr>
            <p:nvPr/>
          </p:nvSpPr>
          <p:spPr bwMode="auto">
            <a:xfrm>
              <a:off x="3352" y="2064"/>
              <a:ext cx="6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fr-FR" sz="1400" b="1">
                  <a:solidFill>
                    <a:srgbClr val="33CC33"/>
                  </a:solidFill>
                </a:rPr>
                <a:t>Software systems</a:t>
              </a:r>
            </a:p>
          </p:txBody>
        </p:sp>
      </p:grpSp>
      <p:grpSp>
        <p:nvGrpSpPr>
          <p:cNvPr id="32" name="Group 78"/>
          <p:cNvGrpSpPr>
            <a:grpSpLocks/>
          </p:cNvGrpSpPr>
          <p:nvPr/>
        </p:nvGrpSpPr>
        <p:grpSpPr bwMode="auto">
          <a:xfrm>
            <a:off x="2700338" y="1268413"/>
            <a:ext cx="2087562" cy="3665537"/>
            <a:chOff x="1765" y="904"/>
            <a:chExt cx="1278" cy="2309"/>
          </a:xfrm>
        </p:grpSpPr>
        <p:grpSp>
          <p:nvGrpSpPr>
            <p:cNvPr id="33" name="Group 79"/>
            <p:cNvGrpSpPr>
              <a:grpSpLocks/>
            </p:cNvGrpSpPr>
            <p:nvPr/>
          </p:nvGrpSpPr>
          <p:grpSpPr bwMode="auto">
            <a:xfrm>
              <a:off x="2744" y="1993"/>
              <a:ext cx="280" cy="1220"/>
              <a:chOff x="4321" y="2750"/>
              <a:chExt cx="280" cy="1220"/>
            </a:xfrm>
          </p:grpSpPr>
          <p:pic>
            <p:nvPicPr>
              <p:cNvPr id="48" name="Picture 80" descr="Imag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05" t="35033" r="18268" b="5116"/>
              <a:stretch>
                <a:fillRect/>
              </a:stretch>
            </p:blipFill>
            <p:spPr bwMode="auto">
              <a:xfrm>
                <a:off x="4321" y="2750"/>
                <a:ext cx="280" cy="1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AutoShape 81"/>
              <p:cNvSpPr>
                <a:spLocks noChangeArrowheads="1"/>
              </p:cNvSpPr>
              <p:nvPr/>
            </p:nvSpPr>
            <p:spPr bwMode="auto">
              <a:xfrm>
                <a:off x="4326" y="2752"/>
                <a:ext cx="216" cy="12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003D7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oup 82"/>
            <p:cNvGrpSpPr>
              <a:grpSpLocks/>
            </p:cNvGrpSpPr>
            <p:nvPr/>
          </p:nvGrpSpPr>
          <p:grpSpPr bwMode="auto">
            <a:xfrm>
              <a:off x="1765" y="904"/>
              <a:ext cx="1278" cy="2298"/>
              <a:chOff x="1765" y="904"/>
              <a:chExt cx="1278" cy="2298"/>
            </a:xfrm>
          </p:grpSpPr>
          <p:grpSp>
            <p:nvGrpSpPr>
              <p:cNvPr id="35" name="Group 83"/>
              <p:cNvGrpSpPr>
                <a:grpSpLocks/>
              </p:cNvGrpSpPr>
              <p:nvPr/>
            </p:nvGrpSpPr>
            <p:grpSpPr bwMode="auto">
              <a:xfrm>
                <a:off x="2777" y="948"/>
                <a:ext cx="266" cy="719"/>
                <a:chOff x="4328" y="1780"/>
                <a:chExt cx="266" cy="719"/>
              </a:xfrm>
            </p:grpSpPr>
            <p:pic>
              <p:nvPicPr>
                <p:cNvPr id="46" name="Picture 84" descr="Imag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266" r="19229" b="64726"/>
                <a:stretch>
                  <a:fillRect/>
                </a:stretch>
              </p:blipFill>
              <p:spPr bwMode="auto">
                <a:xfrm>
                  <a:off x="4328" y="1780"/>
                  <a:ext cx="266" cy="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7" name="AutoShape 85"/>
                <p:cNvSpPr>
                  <a:spLocks noChangeArrowheads="1"/>
                </p:cNvSpPr>
                <p:nvPr/>
              </p:nvSpPr>
              <p:spPr bwMode="auto">
                <a:xfrm>
                  <a:off x="4328" y="1784"/>
                  <a:ext cx="216" cy="704"/>
                </a:xfrm>
                <a:prstGeom prst="roundRect">
                  <a:avLst>
                    <a:gd name="adj" fmla="val 16667"/>
                  </a:avLst>
                </a:prstGeom>
                <a:noFill/>
                <a:ln w="38100">
                  <a:solidFill>
                    <a:srgbClr val="003D7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" name="Group 86"/>
              <p:cNvGrpSpPr>
                <a:grpSpLocks/>
              </p:cNvGrpSpPr>
              <p:nvPr/>
            </p:nvGrpSpPr>
            <p:grpSpPr bwMode="auto">
              <a:xfrm>
                <a:off x="2065" y="1357"/>
                <a:ext cx="359" cy="1580"/>
                <a:chOff x="4177" y="2438"/>
                <a:chExt cx="359" cy="1580"/>
              </a:xfrm>
            </p:grpSpPr>
            <p:pic>
              <p:nvPicPr>
                <p:cNvPr id="44" name="Picture 87" descr="Imag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8388" t="21297" r="59949" b="1192"/>
                <a:stretch>
                  <a:fillRect/>
                </a:stretch>
              </p:blipFill>
              <p:spPr bwMode="auto">
                <a:xfrm>
                  <a:off x="4177" y="2438"/>
                  <a:ext cx="344" cy="15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AutoShape 88"/>
                <p:cNvSpPr>
                  <a:spLocks noChangeArrowheads="1"/>
                </p:cNvSpPr>
                <p:nvPr/>
              </p:nvSpPr>
              <p:spPr bwMode="auto">
                <a:xfrm>
                  <a:off x="4256" y="2544"/>
                  <a:ext cx="280" cy="1448"/>
                </a:xfrm>
                <a:prstGeom prst="roundRect">
                  <a:avLst>
                    <a:gd name="adj" fmla="val 16667"/>
                  </a:avLst>
                </a:prstGeom>
                <a:noFill/>
                <a:ln w="38100">
                  <a:solidFill>
                    <a:srgbClr val="003D7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AutoShape 89"/>
              <p:cNvSpPr>
                <a:spLocks/>
              </p:cNvSpPr>
              <p:nvPr/>
            </p:nvSpPr>
            <p:spPr bwMode="auto">
              <a:xfrm>
                <a:off x="1765" y="904"/>
                <a:ext cx="186" cy="2298"/>
              </a:xfrm>
              <a:prstGeom prst="leftBrace">
                <a:avLst>
                  <a:gd name="adj1" fmla="val 102957"/>
                  <a:gd name="adj2" fmla="val 50000"/>
                </a:avLst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Line 90"/>
              <p:cNvSpPr>
                <a:spLocks noChangeShapeType="1"/>
              </p:cNvSpPr>
              <p:nvPr/>
            </p:nvSpPr>
            <p:spPr bwMode="auto">
              <a:xfrm flipH="1">
                <a:off x="2837" y="1654"/>
                <a:ext cx="64" cy="359"/>
              </a:xfrm>
              <a:prstGeom prst="line">
                <a:avLst/>
              </a:prstGeom>
              <a:noFill/>
              <a:ln w="349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Line 91"/>
              <p:cNvSpPr>
                <a:spLocks noChangeShapeType="1"/>
              </p:cNvSpPr>
              <p:nvPr/>
            </p:nvSpPr>
            <p:spPr bwMode="auto">
              <a:xfrm>
                <a:off x="2415" y="2272"/>
                <a:ext cx="327" cy="148"/>
              </a:xfrm>
              <a:prstGeom prst="line">
                <a:avLst/>
              </a:prstGeom>
              <a:noFill/>
              <a:ln w="349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2"/>
              <p:cNvSpPr txBox="1">
                <a:spLocks noChangeArrowheads="1"/>
              </p:cNvSpPr>
              <p:nvPr/>
            </p:nvSpPr>
            <p:spPr bwMode="auto">
              <a:xfrm>
                <a:off x="2022" y="956"/>
                <a:ext cx="644" cy="4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b="1" dirty="0">
                    <a:solidFill>
                      <a:srgbClr val="CC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Hardware </a:t>
                </a:r>
              </a:p>
              <a:p>
                <a:pPr algn="ctr">
                  <a:defRPr/>
                </a:pPr>
                <a:r>
                  <a:rPr lang="en-US" sz="1400" b="1" dirty="0">
                    <a:solidFill>
                      <a:srgbClr val="CC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systems</a:t>
                </a:r>
              </a:p>
              <a:p>
                <a:pPr algn="ctr">
                  <a:defRPr/>
                </a:pPr>
                <a:endParaRPr lang="en-US" sz="1400" b="1" dirty="0">
                  <a:solidFill>
                    <a:srgbClr val="CC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Line 93"/>
              <p:cNvSpPr>
                <a:spLocks noChangeShapeType="1"/>
              </p:cNvSpPr>
              <p:nvPr/>
            </p:nvSpPr>
            <p:spPr bwMode="auto">
              <a:xfrm>
                <a:off x="2621" y="1157"/>
                <a:ext cx="259" cy="143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Line 94"/>
              <p:cNvSpPr>
                <a:spLocks noChangeShapeType="1"/>
              </p:cNvSpPr>
              <p:nvPr/>
            </p:nvSpPr>
            <p:spPr bwMode="auto">
              <a:xfrm flipH="1">
                <a:off x="2262" y="1285"/>
                <a:ext cx="127" cy="429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Line 95"/>
              <p:cNvSpPr>
                <a:spLocks noChangeShapeType="1"/>
              </p:cNvSpPr>
              <p:nvPr/>
            </p:nvSpPr>
            <p:spPr bwMode="auto">
              <a:xfrm>
                <a:off x="2458" y="1296"/>
                <a:ext cx="296" cy="72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Group 102"/>
          <p:cNvGrpSpPr>
            <a:grpSpLocks/>
          </p:cNvGrpSpPr>
          <p:nvPr/>
        </p:nvGrpSpPr>
        <p:grpSpPr bwMode="auto">
          <a:xfrm>
            <a:off x="4643438" y="1268413"/>
            <a:ext cx="4105275" cy="2803525"/>
            <a:chOff x="2859" y="936"/>
            <a:chExt cx="2529" cy="1766"/>
          </a:xfrm>
        </p:grpSpPr>
        <p:sp>
          <p:nvSpPr>
            <p:cNvPr id="51" name="Text Box 103"/>
            <p:cNvSpPr txBox="1">
              <a:spLocks noChangeArrowheads="1"/>
            </p:cNvSpPr>
            <p:nvPr/>
          </p:nvSpPr>
          <p:spPr bwMode="auto">
            <a:xfrm>
              <a:off x="4754" y="2529"/>
              <a:ext cx="405" cy="1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Mother</a:t>
              </a:r>
            </a:p>
          </p:txBody>
        </p:sp>
        <p:sp>
          <p:nvSpPr>
            <p:cNvPr id="52" name="Line 104"/>
            <p:cNvSpPr>
              <a:spLocks noChangeShapeType="1"/>
            </p:cNvSpPr>
            <p:nvPr/>
          </p:nvSpPr>
          <p:spPr bwMode="auto">
            <a:xfrm flipH="1">
              <a:off x="2906" y="1236"/>
              <a:ext cx="688" cy="90"/>
            </a:xfrm>
            <a:prstGeom prst="line">
              <a:avLst/>
            </a:prstGeom>
            <a:noFill/>
            <a:ln w="3492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Line 105"/>
            <p:cNvSpPr>
              <a:spLocks noChangeShapeType="1"/>
            </p:cNvSpPr>
            <p:nvPr/>
          </p:nvSpPr>
          <p:spPr bwMode="auto">
            <a:xfrm flipH="1">
              <a:off x="2859" y="1464"/>
              <a:ext cx="714" cy="688"/>
            </a:xfrm>
            <a:prstGeom prst="line">
              <a:avLst/>
            </a:prstGeom>
            <a:noFill/>
            <a:ln w="3492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4" name="Group 106"/>
            <p:cNvGrpSpPr>
              <a:grpSpLocks/>
            </p:cNvGrpSpPr>
            <p:nvPr/>
          </p:nvGrpSpPr>
          <p:grpSpPr bwMode="auto">
            <a:xfrm>
              <a:off x="3637" y="936"/>
              <a:ext cx="1751" cy="1542"/>
              <a:chOff x="3674" y="936"/>
              <a:chExt cx="1751" cy="1542"/>
            </a:xfrm>
          </p:grpSpPr>
          <p:grpSp>
            <p:nvGrpSpPr>
              <p:cNvPr id="55" name="Group 107"/>
              <p:cNvGrpSpPr>
                <a:grpSpLocks/>
              </p:cNvGrpSpPr>
              <p:nvPr/>
            </p:nvGrpSpPr>
            <p:grpSpPr bwMode="auto">
              <a:xfrm>
                <a:off x="4959" y="936"/>
                <a:ext cx="350" cy="517"/>
                <a:chOff x="312" y="960"/>
                <a:chExt cx="144" cy="384"/>
              </a:xfrm>
            </p:grpSpPr>
            <p:sp>
              <p:nvSpPr>
                <p:cNvPr id="75" name="Oval 108"/>
                <p:cNvSpPr>
                  <a:spLocks noChangeArrowheads="1"/>
                </p:cNvSpPr>
                <p:nvPr/>
              </p:nvSpPr>
              <p:spPr bwMode="auto">
                <a:xfrm>
                  <a:off x="336" y="960"/>
                  <a:ext cx="96" cy="9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Line 109"/>
                <p:cNvSpPr>
                  <a:spLocks noChangeShapeType="1"/>
                </p:cNvSpPr>
                <p:nvPr/>
              </p:nvSpPr>
              <p:spPr bwMode="auto">
                <a:xfrm>
                  <a:off x="384" y="105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336" y="1248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Line 111"/>
                <p:cNvSpPr>
                  <a:spLocks noChangeShapeType="1"/>
                </p:cNvSpPr>
                <p:nvPr/>
              </p:nvSpPr>
              <p:spPr bwMode="auto">
                <a:xfrm>
                  <a:off x="392" y="1248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Line 112"/>
                <p:cNvSpPr>
                  <a:spLocks noChangeShapeType="1"/>
                </p:cNvSpPr>
                <p:nvPr/>
              </p:nvSpPr>
              <p:spPr bwMode="auto">
                <a:xfrm>
                  <a:off x="312" y="1128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13"/>
              <p:cNvGrpSpPr>
                <a:grpSpLocks/>
              </p:cNvGrpSpPr>
              <p:nvPr/>
            </p:nvGrpSpPr>
            <p:grpSpPr bwMode="auto">
              <a:xfrm>
                <a:off x="3674" y="1073"/>
                <a:ext cx="350" cy="517"/>
                <a:chOff x="312" y="960"/>
                <a:chExt cx="144" cy="384"/>
              </a:xfrm>
            </p:grpSpPr>
            <p:sp>
              <p:nvSpPr>
                <p:cNvPr id="70" name="Oval 114"/>
                <p:cNvSpPr>
                  <a:spLocks noChangeArrowheads="1"/>
                </p:cNvSpPr>
                <p:nvPr/>
              </p:nvSpPr>
              <p:spPr bwMode="auto">
                <a:xfrm>
                  <a:off x="336" y="960"/>
                  <a:ext cx="96" cy="9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Line 115"/>
                <p:cNvSpPr>
                  <a:spLocks noChangeShapeType="1"/>
                </p:cNvSpPr>
                <p:nvPr/>
              </p:nvSpPr>
              <p:spPr bwMode="auto">
                <a:xfrm>
                  <a:off x="384" y="105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336" y="1248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Line 117"/>
                <p:cNvSpPr>
                  <a:spLocks noChangeShapeType="1"/>
                </p:cNvSpPr>
                <p:nvPr/>
              </p:nvSpPr>
              <p:spPr bwMode="auto">
                <a:xfrm>
                  <a:off x="392" y="1248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Line 118"/>
                <p:cNvSpPr>
                  <a:spLocks noChangeShapeType="1"/>
                </p:cNvSpPr>
                <p:nvPr/>
              </p:nvSpPr>
              <p:spPr bwMode="auto">
                <a:xfrm>
                  <a:off x="312" y="1128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Group 119"/>
              <p:cNvGrpSpPr>
                <a:grpSpLocks/>
              </p:cNvGrpSpPr>
              <p:nvPr/>
            </p:nvGrpSpPr>
            <p:grpSpPr bwMode="auto">
              <a:xfrm>
                <a:off x="4854" y="1961"/>
                <a:ext cx="350" cy="517"/>
                <a:chOff x="312" y="960"/>
                <a:chExt cx="144" cy="384"/>
              </a:xfrm>
            </p:grpSpPr>
            <p:sp>
              <p:nvSpPr>
                <p:cNvPr id="64" name="Oval 120"/>
                <p:cNvSpPr>
                  <a:spLocks noChangeArrowheads="1"/>
                </p:cNvSpPr>
                <p:nvPr/>
              </p:nvSpPr>
              <p:spPr bwMode="auto">
                <a:xfrm>
                  <a:off x="336" y="960"/>
                  <a:ext cx="96" cy="9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Line 121"/>
                <p:cNvSpPr>
                  <a:spLocks noChangeShapeType="1"/>
                </p:cNvSpPr>
                <p:nvPr/>
              </p:nvSpPr>
              <p:spPr bwMode="auto">
                <a:xfrm>
                  <a:off x="384" y="105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336" y="1248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Line 123"/>
                <p:cNvSpPr>
                  <a:spLocks noChangeShapeType="1"/>
                </p:cNvSpPr>
                <p:nvPr/>
              </p:nvSpPr>
              <p:spPr bwMode="auto">
                <a:xfrm>
                  <a:off x="392" y="1248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Line 124"/>
                <p:cNvSpPr>
                  <a:spLocks noChangeShapeType="1"/>
                </p:cNvSpPr>
                <p:nvPr/>
              </p:nvSpPr>
              <p:spPr bwMode="auto">
                <a:xfrm>
                  <a:off x="312" y="1128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8" name="Text Box 125"/>
              <p:cNvSpPr txBox="1">
                <a:spLocks noChangeArrowheads="1"/>
              </p:cNvSpPr>
              <p:nvPr/>
            </p:nvSpPr>
            <p:spPr bwMode="auto">
              <a:xfrm>
                <a:off x="4202" y="1383"/>
                <a:ext cx="770" cy="4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sz="1400" b="1" dirty="0">
                    <a:solidFill>
                      <a:srgbClr val="FF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Humanware </a:t>
                </a:r>
              </a:p>
              <a:p>
                <a:pPr algn="ctr">
                  <a:defRPr/>
                </a:pPr>
                <a:r>
                  <a:rPr lang="en-US" sz="1400" b="1" dirty="0">
                    <a:solidFill>
                      <a:srgbClr val="FF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systems</a:t>
                </a:r>
              </a:p>
              <a:p>
                <a:pPr algn="ctr">
                  <a:defRPr/>
                </a:pPr>
                <a:endParaRPr lang="en-US" sz="1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 Box 126"/>
              <p:cNvSpPr txBox="1">
                <a:spLocks noChangeArrowheads="1"/>
              </p:cNvSpPr>
              <p:nvPr/>
            </p:nvSpPr>
            <p:spPr bwMode="auto">
              <a:xfrm>
                <a:off x="3679" y="1652"/>
                <a:ext cx="328" cy="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Child</a:t>
                </a:r>
              </a:p>
            </p:txBody>
          </p:sp>
          <p:sp>
            <p:nvSpPr>
              <p:cNvPr id="60" name="Text Box 127"/>
              <p:cNvSpPr txBox="1">
                <a:spLocks noChangeArrowheads="1"/>
              </p:cNvSpPr>
              <p:nvPr/>
            </p:nvSpPr>
            <p:spPr bwMode="auto">
              <a:xfrm>
                <a:off x="4920" y="1441"/>
                <a:ext cx="387" cy="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Father</a:t>
                </a:r>
              </a:p>
            </p:txBody>
          </p:sp>
          <p:sp>
            <p:nvSpPr>
              <p:cNvPr id="61" name="Freeform 128"/>
              <p:cNvSpPr>
                <a:spLocks/>
              </p:cNvSpPr>
              <p:nvPr/>
            </p:nvSpPr>
            <p:spPr bwMode="auto">
              <a:xfrm>
                <a:off x="4082" y="1108"/>
                <a:ext cx="840" cy="234"/>
              </a:xfrm>
              <a:custGeom>
                <a:avLst/>
                <a:gdLst>
                  <a:gd name="T0" fmla="*/ 0 w 576"/>
                  <a:gd name="T1" fmla="*/ 152 h 152"/>
                  <a:gd name="T2" fmla="*/ 420 w 576"/>
                  <a:gd name="T3" fmla="*/ 8 h 152"/>
                  <a:gd name="T4" fmla="*/ 840 w 576"/>
                  <a:gd name="T5" fmla="*/ 104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6" h="152">
                    <a:moveTo>
                      <a:pt x="0" y="152"/>
                    </a:moveTo>
                    <a:cubicBezTo>
                      <a:pt x="96" y="84"/>
                      <a:pt x="192" y="16"/>
                      <a:pt x="288" y="8"/>
                    </a:cubicBezTo>
                    <a:cubicBezTo>
                      <a:pt x="384" y="0"/>
                      <a:pt x="536" y="96"/>
                      <a:pt x="576" y="104"/>
                    </a:cubicBezTo>
                  </a:path>
                </a:pathLst>
              </a:custGeom>
              <a:noFill/>
              <a:ln w="508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  <p:txBody>
              <a:bodyPr lIns="90000" tIns="46800" rIns="90000" bIns="46800" anchorCtr="1">
                <a:spAutoFit/>
              </a:bodyPr>
              <a:lstStyle/>
              <a:p>
                <a:pPr algn="ctr" eaLnBrk="0" hangingPunct="0"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129"/>
              <p:cNvSpPr>
                <a:spLocks/>
              </p:cNvSpPr>
              <p:nvPr/>
            </p:nvSpPr>
            <p:spPr bwMode="auto">
              <a:xfrm rot="10800000">
                <a:off x="4116" y="1792"/>
                <a:ext cx="688" cy="234"/>
              </a:xfrm>
              <a:custGeom>
                <a:avLst/>
                <a:gdLst>
                  <a:gd name="T0" fmla="*/ 0 w 576"/>
                  <a:gd name="T1" fmla="*/ 0 h 480"/>
                  <a:gd name="T2" fmla="*/ 401 w 576"/>
                  <a:gd name="T3" fmla="*/ 60 h 480"/>
                  <a:gd name="T4" fmla="*/ 515 w 576"/>
                  <a:gd name="T5" fmla="*/ 361 h 480"/>
                  <a:gd name="T6" fmla="*/ 687 w 576"/>
                  <a:gd name="T7" fmla="*/ 602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6" h="480">
                    <a:moveTo>
                      <a:pt x="0" y="0"/>
                    </a:moveTo>
                    <a:cubicBezTo>
                      <a:pt x="132" y="0"/>
                      <a:pt x="264" y="0"/>
                      <a:pt x="336" y="48"/>
                    </a:cubicBezTo>
                    <a:cubicBezTo>
                      <a:pt x="408" y="96"/>
                      <a:pt x="392" y="216"/>
                      <a:pt x="432" y="288"/>
                    </a:cubicBezTo>
                    <a:cubicBezTo>
                      <a:pt x="472" y="360"/>
                      <a:pt x="560" y="448"/>
                      <a:pt x="576" y="480"/>
                    </a:cubicBezTo>
                  </a:path>
                </a:pathLst>
              </a:custGeom>
              <a:noFill/>
              <a:ln w="4762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  <p:txBody>
              <a:bodyPr lIns="90000" tIns="46800" rIns="90000" bIns="46800" anchorCtr="1">
                <a:spAutoFit/>
              </a:bodyPr>
              <a:lstStyle/>
              <a:p>
                <a:pPr algn="ctr" eaLnBrk="0" hangingPunct="0"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30"/>
              <p:cNvSpPr>
                <a:spLocks/>
              </p:cNvSpPr>
              <p:nvPr/>
            </p:nvSpPr>
            <p:spPr bwMode="auto">
              <a:xfrm>
                <a:off x="5273" y="1587"/>
                <a:ext cx="152" cy="234"/>
              </a:xfrm>
              <a:custGeom>
                <a:avLst/>
                <a:gdLst>
                  <a:gd name="T0" fmla="*/ 48 w 152"/>
                  <a:gd name="T1" fmla="*/ 0 h 288"/>
                  <a:gd name="T2" fmla="*/ 144 w 152"/>
                  <a:gd name="T3" fmla="*/ 255 h 288"/>
                  <a:gd name="T4" fmla="*/ 0 w 152"/>
                  <a:gd name="T5" fmla="*/ 510 h 2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2" h="288">
                    <a:moveTo>
                      <a:pt x="48" y="0"/>
                    </a:moveTo>
                    <a:cubicBezTo>
                      <a:pt x="100" y="48"/>
                      <a:pt x="152" y="96"/>
                      <a:pt x="144" y="144"/>
                    </a:cubicBezTo>
                    <a:cubicBezTo>
                      <a:pt x="136" y="192"/>
                      <a:pt x="16" y="264"/>
                      <a:pt x="0" y="288"/>
                    </a:cubicBezTo>
                  </a:path>
                </a:pathLst>
              </a:custGeom>
              <a:noFill/>
              <a:ln w="4762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  <p:txBody>
              <a:bodyPr lIns="90000" tIns="46800" rIns="90000" bIns="46800" anchorCtr="1">
                <a:spAutoFit/>
              </a:bodyPr>
              <a:lstStyle/>
              <a:p>
                <a:pPr algn="ctr" eaLnBrk="0" hangingPunct="0"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Group 148"/>
          <p:cNvGrpSpPr>
            <a:grpSpLocks/>
          </p:cNvGrpSpPr>
          <p:nvPr/>
        </p:nvGrpSpPr>
        <p:grpSpPr bwMode="auto">
          <a:xfrm>
            <a:off x="325438" y="1474788"/>
            <a:ext cx="2517775" cy="3305175"/>
            <a:chOff x="171" y="946"/>
            <a:chExt cx="1484" cy="2082"/>
          </a:xfrm>
        </p:grpSpPr>
        <p:pic>
          <p:nvPicPr>
            <p:cNvPr id="81" name="Picture 9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69" r="30060"/>
            <a:stretch>
              <a:fillRect/>
            </a:stretch>
          </p:blipFill>
          <p:spPr bwMode="auto">
            <a:xfrm>
              <a:off x="955" y="1032"/>
              <a:ext cx="700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 Box 99"/>
            <p:cNvSpPr txBox="1">
              <a:spLocks noChangeArrowheads="1"/>
            </p:cNvSpPr>
            <p:nvPr/>
          </p:nvSpPr>
          <p:spPr bwMode="auto">
            <a:xfrm>
              <a:off x="171" y="2115"/>
              <a:ext cx="546" cy="1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sz="1400" b="1" dirty="0">
                  <a:solidFill>
                    <a:srgbClr val="99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</a:p>
          </p:txBody>
        </p:sp>
        <p:sp>
          <p:nvSpPr>
            <p:cNvPr id="83" name="Line 100"/>
            <p:cNvSpPr>
              <a:spLocks noChangeShapeType="1"/>
            </p:cNvSpPr>
            <p:nvPr/>
          </p:nvSpPr>
          <p:spPr bwMode="auto">
            <a:xfrm>
              <a:off x="793" y="2205"/>
              <a:ext cx="385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 Box 101"/>
            <p:cNvSpPr txBox="1">
              <a:spLocks noChangeArrowheads="1"/>
            </p:cNvSpPr>
            <p:nvPr/>
          </p:nvSpPr>
          <p:spPr bwMode="auto">
            <a:xfrm>
              <a:off x="269" y="2478"/>
              <a:ext cx="536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Electronic </a:t>
              </a:r>
            </a:p>
            <a:p>
              <a:pPr algn="ctr">
                <a:defRPr/>
              </a:pP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toothbrush</a:t>
              </a:r>
            </a:p>
          </p:txBody>
        </p:sp>
        <p:grpSp>
          <p:nvGrpSpPr>
            <p:cNvPr id="85" name="Group 132"/>
            <p:cNvGrpSpPr>
              <a:grpSpLocks/>
            </p:cNvGrpSpPr>
            <p:nvPr/>
          </p:nvGrpSpPr>
          <p:grpSpPr bwMode="auto">
            <a:xfrm>
              <a:off x="346" y="946"/>
              <a:ext cx="350" cy="517"/>
              <a:chOff x="312" y="960"/>
              <a:chExt cx="144" cy="384"/>
            </a:xfrm>
          </p:grpSpPr>
          <p:sp>
            <p:nvSpPr>
              <p:cNvPr id="89" name="Oval 133"/>
              <p:cNvSpPr>
                <a:spLocks noChangeArrowheads="1"/>
              </p:cNvSpPr>
              <p:nvPr/>
            </p:nvSpPr>
            <p:spPr bwMode="auto">
              <a:xfrm>
                <a:off x="336" y="960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Line 134"/>
              <p:cNvSpPr>
                <a:spLocks noChangeShapeType="1"/>
              </p:cNvSpPr>
              <p:nvPr/>
            </p:nvSpPr>
            <p:spPr bwMode="auto">
              <a:xfrm>
                <a:off x="384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Line 135"/>
              <p:cNvSpPr>
                <a:spLocks noChangeShapeType="1"/>
              </p:cNvSpPr>
              <p:nvPr/>
            </p:nvSpPr>
            <p:spPr bwMode="auto">
              <a:xfrm flipH="1">
                <a:off x="336" y="1248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Line 136"/>
              <p:cNvSpPr>
                <a:spLocks noChangeShapeType="1"/>
              </p:cNvSpPr>
              <p:nvPr/>
            </p:nvSpPr>
            <p:spPr bwMode="auto">
              <a:xfrm>
                <a:off x="392" y="1248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Line 137"/>
              <p:cNvSpPr>
                <a:spLocks noChangeShapeType="1"/>
              </p:cNvSpPr>
              <p:nvPr/>
            </p:nvSpPr>
            <p:spPr bwMode="auto">
              <a:xfrm>
                <a:off x="312" y="112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6" name="Text Box 138"/>
            <p:cNvSpPr txBox="1">
              <a:spLocks noChangeArrowheads="1"/>
            </p:cNvSpPr>
            <p:nvPr/>
          </p:nvSpPr>
          <p:spPr bwMode="auto">
            <a:xfrm>
              <a:off x="282" y="1525"/>
              <a:ext cx="473" cy="1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End-user</a:t>
              </a:r>
            </a:p>
          </p:txBody>
        </p:sp>
        <p:sp>
          <p:nvSpPr>
            <p:cNvPr id="87" name="Line 146"/>
            <p:cNvSpPr>
              <a:spLocks noChangeShapeType="1"/>
            </p:cNvSpPr>
            <p:nvPr/>
          </p:nvSpPr>
          <p:spPr bwMode="auto">
            <a:xfrm flipV="1">
              <a:off x="521" y="1752"/>
              <a:ext cx="0" cy="27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Line 147"/>
            <p:cNvSpPr>
              <a:spLocks noChangeShapeType="1"/>
            </p:cNvSpPr>
            <p:nvPr/>
          </p:nvSpPr>
          <p:spPr bwMode="auto">
            <a:xfrm>
              <a:off x="748" y="1253"/>
              <a:ext cx="456" cy="27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</p:spTree>
    <p:extLst>
      <p:ext uri="{BB962C8B-B14F-4D97-AF65-F5344CB8AC3E}">
        <p14:creationId xmlns:p14="http://schemas.microsoft.com/office/powerpoint/2010/main" val="35114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Key system concept – Emergence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295F73E-1D77-4B71-B090-A8A40EFD0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15" y="5297279"/>
            <a:ext cx="7763969" cy="88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1B5CA5"/>
              </a:buClr>
              <a:buFont typeface="Arial" pitchFamily="34" charset="0"/>
              <a:buNone/>
            </a:pPr>
            <a:r>
              <a:rPr lang="en-US" altLang="fr-FR" sz="1600" dirty="0"/>
              <a:t>The point is that integration induces </a:t>
            </a:r>
            <a:r>
              <a:rPr lang="en-US" altLang="fr-FR" sz="1600" b="1" dirty="0">
                <a:solidFill>
                  <a:srgbClr val="FF0000"/>
                </a:solidFill>
              </a:rPr>
              <a:t>emergence </a:t>
            </a:r>
            <a:r>
              <a:rPr lang="en-US" altLang="fr-FR" sz="1600" dirty="0"/>
              <a:t>which was not captured at all by the previous definition: an integrated system has </a:t>
            </a:r>
            <a:r>
              <a:rPr lang="en-US" altLang="fr-FR" sz="1600" b="1" dirty="0">
                <a:solidFill>
                  <a:srgbClr val="FF0000"/>
                </a:solidFill>
              </a:rPr>
              <a:t>always emergent properties</a:t>
            </a:r>
            <a:r>
              <a:rPr lang="en-US" altLang="fr-FR" sz="1600" dirty="0"/>
              <a:t> that </a:t>
            </a:r>
            <a:r>
              <a:rPr lang="en-US" altLang="fr-FR" sz="1600" b="1" dirty="0">
                <a:solidFill>
                  <a:srgbClr val="003399"/>
                </a:solidFill>
              </a:rPr>
              <a:t>cannot be deduced </a:t>
            </a:r>
            <a:r>
              <a:rPr lang="en-US" altLang="fr-FR" sz="1600" dirty="0"/>
              <a:t>from the </a:t>
            </a:r>
            <a:r>
              <a:rPr lang="en-US" altLang="fr-FR" sz="1600" b="1" dirty="0">
                <a:solidFill>
                  <a:srgbClr val="003399"/>
                </a:solidFill>
              </a:rPr>
              <a:t>properties of the systems with which it is built.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ADCA5C-9629-4845-93D4-F7AD16243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7" y="1915478"/>
            <a:ext cx="2875253" cy="19153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BA460A-DE64-47CB-B4A3-98A5EBDB7E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632" y="1452939"/>
            <a:ext cx="4257850" cy="262384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8373F66-E740-4132-9FCC-41CD54A748BE}"/>
              </a:ext>
            </a:extLst>
          </p:cNvPr>
          <p:cNvSpPr txBox="1"/>
          <p:nvPr/>
        </p:nvSpPr>
        <p:spPr>
          <a:xfrm>
            <a:off x="1564774" y="3962824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/>
              <a:t>Bricks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1C21F4-1144-4A61-9800-BC68371CF95A}"/>
              </a:ext>
            </a:extLst>
          </p:cNvPr>
          <p:cNvSpPr txBox="1"/>
          <p:nvPr/>
        </p:nvSpPr>
        <p:spPr>
          <a:xfrm>
            <a:off x="4112258" y="4384449"/>
            <a:ext cx="3864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i="1" dirty="0"/>
              <a:t>An integration of bricks leads to a wall which may have a number of emergent properties</a:t>
            </a:r>
          </a:p>
        </p:txBody>
      </p:sp>
    </p:spTree>
    <p:extLst>
      <p:ext uri="{BB962C8B-B14F-4D97-AF65-F5344CB8AC3E}">
        <p14:creationId xmlns:p14="http://schemas.microsoft.com/office/powerpoint/2010/main" val="3041072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Key system concept – Abstraction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10753C2-B841-4AFC-8BA3-BE017BF90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1806231"/>
            <a:ext cx="263525" cy="284162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F265D58-6AFF-410A-914A-7B056B476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3" y="1793531"/>
            <a:ext cx="401637" cy="2841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08964A73-BF12-4F0A-8F08-A74FBDDCF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5" y="1752256"/>
            <a:ext cx="215900" cy="39211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FBFD604B-E355-4097-B74E-40A9057C0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1717331"/>
            <a:ext cx="330200" cy="392112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9589B5C7-AF75-4405-A191-3DB24382E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1726856"/>
            <a:ext cx="1104900" cy="555625"/>
          </a:xfrm>
          <a:prstGeom prst="rightArrow">
            <a:avLst>
              <a:gd name="adj1" fmla="val 50000"/>
              <a:gd name="adj2" fmla="val 59077"/>
            </a:avLst>
          </a:prstGeom>
          <a:gradFill rotWithShape="0">
            <a:gsLst>
              <a:gs pos="0">
                <a:srgbClr val="E9BA8C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9F66E885-BBB0-4F01-A4B6-AF722F806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0" y="1809406"/>
            <a:ext cx="95091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r-FR" altLang="fr-FR" b="1"/>
              <a:t>Rectangle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F130397-B68C-4BB5-8C14-70B367CEA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5" y="1803056"/>
            <a:ext cx="609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fr-FR" b="1"/>
              <a:t>Circle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7244FAB1-1947-4E12-B977-CA3AF19F4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087" y="5505758"/>
            <a:ext cx="7387256" cy="3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fr-FR" sz="1600" dirty="0"/>
              <a:t>An</a:t>
            </a:r>
            <a:r>
              <a:rPr lang="en-US" altLang="fr-FR" sz="1600" b="1" dirty="0"/>
              <a:t> </a:t>
            </a:r>
            <a:r>
              <a:rPr lang="en-US" altLang="fr-FR" sz="1600" b="1" dirty="0">
                <a:solidFill>
                  <a:srgbClr val="FF0000"/>
                </a:solidFill>
              </a:rPr>
              <a:t>abstraction</a:t>
            </a:r>
            <a:r>
              <a:rPr lang="en-US" altLang="fr-FR" sz="1600" b="1" dirty="0">
                <a:solidFill>
                  <a:srgbClr val="003399"/>
                </a:solidFill>
              </a:rPr>
              <a:t> </a:t>
            </a:r>
            <a:r>
              <a:rPr lang="en-US" altLang="fr-FR" sz="1600" dirty="0"/>
              <a:t>is a </a:t>
            </a:r>
            <a:r>
              <a:rPr lang="en-US" altLang="fr-FR" sz="1600" b="1" dirty="0">
                <a:solidFill>
                  <a:srgbClr val="003399"/>
                </a:solidFill>
              </a:rPr>
              <a:t>not</a:t>
            </a:r>
            <a:r>
              <a:rPr lang="en-US" altLang="fr-FR" sz="1600" b="1" dirty="0"/>
              <a:t> </a:t>
            </a:r>
            <a:r>
              <a:rPr lang="en-US" altLang="fr-FR" sz="1600" dirty="0">
                <a:solidFill>
                  <a:srgbClr val="000000"/>
                </a:solidFill>
              </a:rPr>
              <a:t>(too much)</a:t>
            </a:r>
            <a:r>
              <a:rPr lang="en-US" altLang="fr-FR" sz="1600" dirty="0"/>
              <a:t> </a:t>
            </a:r>
            <a:r>
              <a:rPr lang="en-US" altLang="fr-FR" sz="1600" b="1" dirty="0">
                <a:solidFill>
                  <a:srgbClr val="003399"/>
                </a:solidFill>
              </a:rPr>
              <a:t>destructive</a:t>
            </a:r>
            <a:r>
              <a:rPr lang="en-US" altLang="fr-FR" sz="1600" b="1" dirty="0"/>
              <a:t> </a:t>
            </a:r>
            <a:r>
              <a:rPr lang="en-US" altLang="fr-FR" sz="1600" b="1" dirty="0">
                <a:solidFill>
                  <a:srgbClr val="003399"/>
                </a:solidFill>
              </a:rPr>
              <a:t>idealization </a:t>
            </a:r>
            <a:r>
              <a:rPr lang="en-US" altLang="fr-FR" sz="1600" dirty="0"/>
              <a:t>of a set of objects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924419D1-F431-45FA-A479-92F89AED6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1098206"/>
            <a:ext cx="32353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fr-FR" sz="1400" b="1"/>
              <a:t>Concrete set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6F66CD7-18D0-4AA9-9DA2-85B21AC9A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5" y="1090268"/>
            <a:ext cx="1939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r-FR" altLang="fr-FR" sz="1400" b="1"/>
              <a:t>Abstract set</a:t>
            </a: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CF245B21-0335-4107-81CC-3994678542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4175" y="2339631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D081E415-704D-4871-862C-922162C4C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545881"/>
            <a:ext cx="819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r-FR" altLang="fr-FR" sz="1000" i="1"/>
              <a:t>Abstraction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AFF6CF91-3E59-47FD-B408-F9597E64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175" y="2426943"/>
            <a:ext cx="9985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fr-FR" sz="1000" i="1"/>
              <a:t>Concretization</a:t>
            </a:r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2B7711B7-F1B1-4812-BA22-1C6AB98D8100}"/>
              </a:ext>
            </a:extLst>
          </p:cNvPr>
          <p:cNvSpPr>
            <a:spLocks/>
          </p:cNvSpPr>
          <p:nvPr/>
        </p:nvSpPr>
        <p:spPr bwMode="auto">
          <a:xfrm>
            <a:off x="468313" y="1574456"/>
            <a:ext cx="209550" cy="660400"/>
          </a:xfrm>
          <a:prstGeom prst="leftBrace">
            <a:avLst>
              <a:gd name="adj1" fmla="val 262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20" name="AutoShape 17">
            <a:extLst>
              <a:ext uri="{FF2B5EF4-FFF2-40B4-BE49-F238E27FC236}">
                <a16:creationId xmlns:a16="http://schemas.microsoft.com/office/drawing/2014/main" id="{DE0DBD60-87CD-41C4-87FE-29D7D3427D18}"/>
              </a:ext>
            </a:extLst>
          </p:cNvPr>
          <p:cNvSpPr>
            <a:spLocks/>
          </p:cNvSpPr>
          <p:nvPr/>
        </p:nvSpPr>
        <p:spPr bwMode="auto">
          <a:xfrm>
            <a:off x="3635375" y="1571281"/>
            <a:ext cx="209550" cy="660400"/>
          </a:xfrm>
          <a:prstGeom prst="rightBrace">
            <a:avLst>
              <a:gd name="adj1" fmla="val 262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21" name="AutoShape 18">
            <a:extLst>
              <a:ext uri="{FF2B5EF4-FFF2-40B4-BE49-F238E27FC236}">
                <a16:creationId xmlns:a16="http://schemas.microsoft.com/office/drawing/2014/main" id="{5F056900-EE37-45CB-87F8-A6199BA8A022}"/>
              </a:ext>
            </a:extLst>
          </p:cNvPr>
          <p:cNvSpPr>
            <a:spLocks/>
          </p:cNvSpPr>
          <p:nvPr/>
        </p:nvSpPr>
        <p:spPr bwMode="auto">
          <a:xfrm>
            <a:off x="5695950" y="1796706"/>
            <a:ext cx="190500" cy="293687"/>
          </a:xfrm>
          <a:prstGeom prst="leftBrace">
            <a:avLst>
              <a:gd name="adj1" fmla="val 128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77BA0AA5-03E9-4225-8245-8298A950C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1809406"/>
            <a:ext cx="6270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fr-FR" b="1"/>
              <a:t>shape</a:t>
            </a:r>
          </a:p>
        </p:txBody>
      </p:sp>
      <p:sp>
        <p:nvSpPr>
          <p:cNvPr id="23" name="AutoShape 20">
            <a:extLst>
              <a:ext uri="{FF2B5EF4-FFF2-40B4-BE49-F238E27FC236}">
                <a16:creationId xmlns:a16="http://schemas.microsoft.com/office/drawing/2014/main" id="{0032B853-87BF-4733-8760-50075F70F8F3}"/>
              </a:ext>
            </a:extLst>
          </p:cNvPr>
          <p:cNvSpPr>
            <a:spLocks/>
          </p:cNvSpPr>
          <p:nvPr/>
        </p:nvSpPr>
        <p:spPr bwMode="auto">
          <a:xfrm>
            <a:off x="8455025" y="1793531"/>
            <a:ext cx="190500" cy="293687"/>
          </a:xfrm>
          <a:prstGeom prst="rightBrace">
            <a:avLst>
              <a:gd name="adj1" fmla="val 128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8A699531-D6A9-449D-8BDB-A5E7412E2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2928593"/>
            <a:ext cx="330200" cy="392113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25" name="AutoShape 22">
            <a:extLst>
              <a:ext uri="{FF2B5EF4-FFF2-40B4-BE49-F238E27FC236}">
                <a16:creationId xmlns:a16="http://schemas.microsoft.com/office/drawing/2014/main" id="{F66E79A9-F12B-44CE-8DF7-3BBEC96877E3}"/>
              </a:ext>
            </a:extLst>
          </p:cNvPr>
          <p:cNvSpPr>
            <a:spLocks/>
          </p:cNvSpPr>
          <p:nvPr/>
        </p:nvSpPr>
        <p:spPr bwMode="auto">
          <a:xfrm>
            <a:off x="1374775" y="2984156"/>
            <a:ext cx="190500" cy="293687"/>
          </a:xfrm>
          <a:prstGeom prst="leftBrace">
            <a:avLst>
              <a:gd name="adj1" fmla="val 128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26" name="Oval 23">
            <a:extLst>
              <a:ext uri="{FF2B5EF4-FFF2-40B4-BE49-F238E27FC236}">
                <a16:creationId xmlns:a16="http://schemas.microsoft.com/office/drawing/2014/main" id="{5F613FB8-D0D9-47CE-B85F-C68413B2D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363" y="1747493"/>
            <a:ext cx="473075" cy="39211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27" name="AutoShape 24">
            <a:extLst>
              <a:ext uri="{FF2B5EF4-FFF2-40B4-BE49-F238E27FC236}">
                <a16:creationId xmlns:a16="http://schemas.microsoft.com/office/drawing/2014/main" id="{01AA845F-DC8A-4939-8F2B-CE6952A17A01}"/>
              </a:ext>
            </a:extLst>
          </p:cNvPr>
          <p:cNvSpPr>
            <a:spLocks/>
          </p:cNvSpPr>
          <p:nvPr/>
        </p:nvSpPr>
        <p:spPr bwMode="auto">
          <a:xfrm>
            <a:off x="2751138" y="2980981"/>
            <a:ext cx="190500" cy="293687"/>
          </a:xfrm>
          <a:prstGeom prst="rightBrace">
            <a:avLst>
              <a:gd name="adj1" fmla="val 128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28" name="AutoShape 25">
            <a:extLst>
              <a:ext uri="{FF2B5EF4-FFF2-40B4-BE49-F238E27FC236}">
                <a16:creationId xmlns:a16="http://schemas.microsoft.com/office/drawing/2014/main" id="{2E8D80FA-E005-484C-A3A1-129AC6FDF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2873031"/>
            <a:ext cx="1104900" cy="555625"/>
          </a:xfrm>
          <a:prstGeom prst="rightArrow">
            <a:avLst>
              <a:gd name="adj1" fmla="val 50000"/>
              <a:gd name="adj2" fmla="val 59077"/>
            </a:avLst>
          </a:prstGeom>
          <a:gradFill rotWithShape="0">
            <a:gsLst>
              <a:gs pos="0">
                <a:srgbClr val="E9BA8C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739F597B-B940-459E-98E0-935F1F6A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3001618"/>
            <a:ext cx="6096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fr-FR" b="1"/>
              <a:t>Circle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048EFEC6-6BD7-4BBC-AFE2-D5459DDCE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1814168"/>
            <a:ext cx="263525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8E9F7ABE-2B32-4E9A-B368-31422A30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2933356"/>
            <a:ext cx="215900" cy="39211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1D72F7C0-E4D9-424C-AFF3-AE227E3CC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225" y="3684243"/>
            <a:ext cx="6096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fr-FR" b="1"/>
              <a:t>Circle</a:t>
            </a:r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DCA5A891-843E-4B75-AFFC-59E61D408A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08463" y="3882681"/>
            <a:ext cx="1116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4" name="AutoShape 31">
            <a:extLst>
              <a:ext uri="{FF2B5EF4-FFF2-40B4-BE49-F238E27FC236}">
                <a16:creationId xmlns:a16="http://schemas.microsoft.com/office/drawing/2014/main" id="{F12840F6-FB44-43FD-8E7E-9412B3D5F72C}"/>
              </a:ext>
            </a:extLst>
          </p:cNvPr>
          <p:cNvSpPr>
            <a:spLocks/>
          </p:cNvSpPr>
          <p:nvPr/>
        </p:nvSpPr>
        <p:spPr bwMode="auto">
          <a:xfrm>
            <a:off x="1008063" y="3819181"/>
            <a:ext cx="190500" cy="293687"/>
          </a:xfrm>
          <a:prstGeom prst="leftBrace">
            <a:avLst>
              <a:gd name="adj1" fmla="val 128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35" name="AutoShape 32">
            <a:extLst>
              <a:ext uri="{FF2B5EF4-FFF2-40B4-BE49-F238E27FC236}">
                <a16:creationId xmlns:a16="http://schemas.microsoft.com/office/drawing/2014/main" id="{59FEB793-79D3-445B-80F9-E2F8083E563D}"/>
              </a:ext>
            </a:extLst>
          </p:cNvPr>
          <p:cNvSpPr>
            <a:spLocks/>
          </p:cNvSpPr>
          <p:nvPr/>
        </p:nvSpPr>
        <p:spPr bwMode="auto">
          <a:xfrm>
            <a:off x="3103563" y="3816006"/>
            <a:ext cx="190500" cy="293687"/>
          </a:xfrm>
          <a:prstGeom prst="rightBrace">
            <a:avLst>
              <a:gd name="adj1" fmla="val 128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4D933644-45EA-45DF-A9FB-31B6D0B80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38" y="4446243"/>
            <a:ext cx="3603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193675" indent="-193675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altLang="fr-FR" sz="1600"/>
              <a:t>Abstraction(Concretization(A)) </a:t>
            </a:r>
            <a:r>
              <a:rPr lang="en-US" altLang="fr-FR" sz="1600">
                <a:sym typeface="Symbol" panose="05050102010706020507" pitchFamily="18" charset="2"/>
              </a:rPr>
              <a:t> </a:t>
            </a:r>
            <a:r>
              <a:rPr lang="en-US" altLang="fr-FR" sz="1600"/>
              <a:t>A</a:t>
            </a:r>
          </a:p>
          <a:p>
            <a:pPr algn="ctr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fr-FR" altLang="fr-FR" sz="1600"/>
              <a:t>C </a:t>
            </a:r>
            <a:r>
              <a:rPr lang="fr-FR" altLang="fr-FR" sz="1600">
                <a:sym typeface="Symbol" panose="05050102010706020507" pitchFamily="18" charset="2"/>
              </a:rPr>
              <a:t> </a:t>
            </a:r>
            <a:r>
              <a:rPr lang="en-US" altLang="fr-FR" sz="1600"/>
              <a:t>Concretization(Abstraction(C))</a:t>
            </a:r>
            <a:r>
              <a:rPr lang="en-US" altLang="fr-FR" sz="1600">
                <a:solidFill>
                  <a:srgbClr val="5F5F5F"/>
                </a:solidFill>
              </a:rPr>
              <a:t> 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31C4CE93-E21A-4226-8E83-EE04B7F9E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3755681"/>
            <a:ext cx="1612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fr-FR" sz="1600"/>
              <a:t>All circles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C525EEA4-C7E2-4F40-A59B-6B08694B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2311056"/>
            <a:ext cx="2495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fr-FR" sz="1000"/>
              <a:t>Concrete objects: colored 2D objects </a:t>
            </a:r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29BB042C-AA20-4B38-8747-C4F021530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2276131"/>
            <a:ext cx="20447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r-FR" altLang="fr-FR" sz="1000"/>
              <a:t>Abstract objects: shapes</a:t>
            </a: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FDDBC3F9-3C68-4670-9198-E38837BFD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4616106"/>
            <a:ext cx="1754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fr-FR" sz="1600"/>
              <a:t>Formal definition:</a:t>
            </a:r>
            <a:endParaRPr lang="fr-FR" altLang="fr-FR" sz="1600"/>
          </a:p>
        </p:txBody>
      </p:sp>
      <p:sp>
        <p:nvSpPr>
          <p:cNvPr id="41" name="AutoShape 38">
            <a:extLst>
              <a:ext uri="{FF2B5EF4-FFF2-40B4-BE49-F238E27FC236}">
                <a16:creationId xmlns:a16="http://schemas.microsoft.com/office/drawing/2014/main" id="{6B8827FC-D29A-48D9-B7AF-44EC1F769D76}"/>
              </a:ext>
            </a:extLst>
          </p:cNvPr>
          <p:cNvSpPr>
            <a:spLocks/>
          </p:cNvSpPr>
          <p:nvPr/>
        </p:nvSpPr>
        <p:spPr bwMode="auto">
          <a:xfrm>
            <a:off x="3563938" y="4451006"/>
            <a:ext cx="171450" cy="793750"/>
          </a:xfrm>
          <a:prstGeom prst="leftBrace">
            <a:avLst>
              <a:gd name="adj1" fmla="val 385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05E8256-54CB-4813-8E62-1E3B36C9018D}"/>
              </a:ext>
            </a:extLst>
          </p:cNvPr>
          <p:cNvSpPr txBox="1"/>
          <p:nvPr/>
        </p:nvSpPr>
        <p:spPr>
          <a:xfrm>
            <a:off x="2130425" y="6038704"/>
            <a:ext cx="466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Source: </a:t>
            </a:r>
            <a:r>
              <a:rPr lang="fr-FR" sz="1400" i="1" dirty="0"/>
              <a:t>Abstract </a:t>
            </a:r>
            <a:r>
              <a:rPr lang="fr-FR" sz="1400" i="1" dirty="0" err="1"/>
              <a:t>interpretation</a:t>
            </a:r>
            <a:r>
              <a:rPr lang="fr-FR" sz="1400" dirty="0"/>
              <a:t>, </a:t>
            </a:r>
            <a:r>
              <a:rPr lang="fr-FR" sz="1400" dirty="0" err="1"/>
              <a:t>Cousot</a:t>
            </a:r>
            <a:r>
              <a:rPr lang="fr-FR" sz="1400" dirty="0"/>
              <a:t> &amp; </a:t>
            </a:r>
            <a:r>
              <a:rPr lang="fr-FR" sz="1400" dirty="0" err="1"/>
              <a:t>Cousot</a:t>
            </a:r>
            <a:r>
              <a:rPr lang="fr-FR" sz="1400" dirty="0"/>
              <a:t> (1977)</a:t>
            </a:r>
          </a:p>
        </p:txBody>
      </p:sp>
    </p:spTree>
    <p:extLst>
      <p:ext uri="{BB962C8B-B14F-4D97-AF65-F5344CB8AC3E}">
        <p14:creationId xmlns:p14="http://schemas.microsoft.com/office/powerpoint/2010/main" val="1881471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Key system concept – Integration (1/2)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586E4C-684D-4563-9830-DB30469DB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137" y="2918005"/>
            <a:ext cx="4942248" cy="3013763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AE82D04-AF4C-437E-B5CD-F65A3503E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343" y="887760"/>
            <a:ext cx="8319142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Definition 3 –</a:t>
            </a:r>
            <a:r>
              <a:rPr kumimoji="0" lang="en-US" altLang="fr-FR" sz="16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Integration –</a:t>
            </a:r>
            <a:r>
              <a:rPr kumimoji="0" lang="en-US" altLang="fr-FR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Let S</a:t>
            </a:r>
            <a:r>
              <a:rPr kumimoji="0" lang="en-US" altLang="fr-FR" sz="16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en-US" altLang="fr-FR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… , S</a:t>
            </a:r>
            <a:r>
              <a:rPr kumimoji="0" lang="en-US" altLang="fr-FR" sz="16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fr-FR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be a set of N (formal) systems. One says then that a (formal) system S is the result of the </a:t>
            </a:r>
            <a:r>
              <a:rPr kumimoji="0" lang="en-US" altLang="fr-FR" sz="1600" b="1" u="none" strike="noStrike" cap="none" normalizeH="0" baseline="0" dirty="0" bmk="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integration </a:t>
            </a:r>
            <a:r>
              <a:rPr kumimoji="0" lang="en-US" altLang="fr-FR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of these systems if there exists on one side a (formal) system C obtained by composition of S</a:t>
            </a:r>
            <a:r>
              <a:rPr kumimoji="0" lang="en-US" altLang="fr-FR" sz="16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en-US" altLang="fr-FR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…, S</a:t>
            </a:r>
            <a:r>
              <a:rPr kumimoji="0" lang="en-US" altLang="fr-FR" sz="16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fr-FR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and on the other side dual abstraction and concretization operators</a:t>
            </a:r>
            <a:r>
              <a:rPr kumimoji="0" lang="en-US" altLang="fr-FR" sz="1600" b="0" i="0" u="none" strike="noStrike" cap="none" normalizeH="0" baseline="0" dirty="0" bmk="_Ref459393964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that allow to express: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538163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system S as an abstraction of the system C,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538163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system C as a concretization of the system S.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44555C4-3B85-4C9D-92E6-446C4E009CB6}"/>
              </a:ext>
            </a:extLst>
          </p:cNvPr>
          <p:cNvSpPr txBox="1"/>
          <p:nvPr/>
        </p:nvSpPr>
        <p:spPr>
          <a:xfrm>
            <a:off x="3084499" y="6046103"/>
            <a:ext cx="2531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/>
              <a:t>Formal integration of systems</a:t>
            </a:r>
          </a:p>
        </p:txBody>
      </p:sp>
    </p:spTree>
    <p:extLst>
      <p:ext uri="{BB962C8B-B14F-4D97-AF65-F5344CB8AC3E}">
        <p14:creationId xmlns:p14="http://schemas.microsoft.com/office/powerpoint/2010/main" val="3564707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Key system concept – Integration (2/2)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6E1CBE0-7629-41FE-97F3-D191A53EF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60" y="1032822"/>
            <a:ext cx="8319142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The definition of integration has several immediate important consequences:</a:t>
            </a:r>
          </a:p>
          <a:p>
            <a:pPr marL="3429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altLang="fr-FR" sz="1600" dirty="0">
                <a:cs typeface="Arial" panose="020B0604020202020204" pitchFamily="34" charset="0"/>
              </a:rPr>
              <a:t>One </a:t>
            </a:r>
            <a:r>
              <a:rPr lang="en-US" altLang="fr-FR" sz="1600" b="1" dirty="0">
                <a:solidFill>
                  <a:srgbClr val="FF0000"/>
                </a:solidFill>
                <a:cs typeface="Arial" panose="020B0604020202020204" pitchFamily="34" charset="0"/>
              </a:rPr>
              <a:t>never obtains a complete model </a:t>
            </a:r>
            <a:r>
              <a:rPr lang="en-US" altLang="fr-FR" sz="1600" dirty="0">
                <a:cs typeface="Arial" panose="020B0604020202020204" pitchFamily="34" charset="0"/>
              </a:rPr>
              <a:t>of an integrated system by </a:t>
            </a:r>
            <a:r>
              <a:rPr lang="en-US" altLang="fr-FR" sz="1600" b="1" dirty="0">
                <a:solidFill>
                  <a:srgbClr val="003399"/>
                </a:solidFill>
                <a:cs typeface="Arial" panose="020B0604020202020204" pitchFamily="34" charset="0"/>
              </a:rPr>
              <a:t>composing the models of its sub-systems</a:t>
            </a:r>
            <a:r>
              <a:rPr lang="en-US" altLang="fr-FR" sz="1600" dirty="0">
                <a:cs typeface="Arial" panose="020B0604020202020204" pitchFamily="34" charset="0"/>
              </a:rPr>
              <a:t>. </a:t>
            </a:r>
          </a:p>
          <a:p>
            <a:pPr marL="358775" lvl="1">
              <a:spcAft>
                <a:spcPts val="0"/>
              </a:spcAft>
            </a:pPr>
            <a:r>
              <a:rPr lang="en-US" altLang="fr-FR" sz="1600" dirty="0">
                <a:cs typeface="Arial" panose="020B0604020202020204" pitchFamily="34" charset="0"/>
              </a:rPr>
              <a:t>This first property motivates the existence of a specific discipline dedicated to the construction of models of integrated systems which is </a:t>
            </a:r>
            <a:r>
              <a:rPr lang="en-US" altLang="fr-FR" sz="1600" b="1" dirty="0">
                <a:solidFill>
                  <a:srgbClr val="FF0000"/>
                </a:solidFill>
                <a:cs typeface="Arial" panose="020B0604020202020204" pitchFamily="34" charset="0"/>
              </a:rPr>
              <a:t>systems architecting</a:t>
            </a:r>
            <a:r>
              <a:rPr lang="en-US" altLang="fr-FR" sz="1600" dirty="0">
                <a:cs typeface="Arial" panose="020B0604020202020204" pitchFamily="34" charset="0"/>
              </a:rPr>
              <a:t>. </a:t>
            </a:r>
          </a:p>
          <a:p>
            <a:pPr marL="358775" lvl="1">
              <a:spcAft>
                <a:spcPts val="0"/>
              </a:spcAft>
            </a:pPr>
            <a:endParaRPr lang="en-US" altLang="fr-FR" sz="1600" b="1" dirty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marL="358775" lvl="1" indent="-358775">
              <a:spcAft>
                <a:spcPts val="1200"/>
              </a:spcAft>
              <a:buFont typeface="+mj-lt"/>
              <a:buAutoNum type="arabicPeriod" startAt="2"/>
            </a:pPr>
            <a:r>
              <a:rPr lang="en-US" altLang="fr-FR" sz="1600" dirty="0">
                <a:cs typeface="Arial" panose="020B0604020202020204" pitchFamily="34" charset="0"/>
              </a:rPr>
              <a:t>The </a:t>
            </a:r>
            <a:r>
              <a:rPr lang="en-US" altLang="fr-FR" sz="1600" b="1" dirty="0">
                <a:solidFill>
                  <a:srgbClr val="FF0000"/>
                </a:solidFill>
                <a:cs typeface="Arial" panose="020B0604020202020204" pitchFamily="34" charset="0"/>
              </a:rPr>
              <a:t>knowledge of the properties of the sub-systems </a:t>
            </a:r>
            <a:r>
              <a:rPr lang="en-US" altLang="fr-FR" sz="1600" dirty="0">
                <a:cs typeface="Arial" panose="020B0604020202020204" pitchFamily="34" charset="0"/>
              </a:rPr>
              <a:t>of a system </a:t>
            </a:r>
            <a:r>
              <a:rPr lang="en-US" altLang="fr-FR" sz="1600" b="1" dirty="0">
                <a:solidFill>
                  <a:srgbClr val="003399"/>
                </a:solidFill>
                <a:cs typeface="Arial" panose="020B0604020202020204" pitchFamily="34" charset="0"/>
              </a:rPr>
              <a:t>does not give us the full knowledge of the properties of the system</a:t>
            </a:r>
            <a:r>
              <a:rPr lang="en-US" altLang="fr-FR" sz="1600" dirty="0">
                <a:cs typeface="Arial" panose="020B0604020202020204" pitchFamily="34" charset="0"/>
              </a:rPr>
              <a:t>. As a matter of fact, it is much easier to deduce the properties of the sub-systems of a given system from the properties of this system, as far as one knows the integration law. </a:t>
            </a:r>
          </a:p>
          <a:p>
            <a:pPr marL="358775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This second property motivates to favor a </a:t>
            </a: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top-down approach 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for modelling an integrated system. </a:t>
            </a:r>
          </a:p>
          <a:p>
            <a:pPr marL="358775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fr-FR" sz="1600" dirty="0">
                <a:cs typeface="Arial" panose="020B0604020202020204" pitchFamily="34" charset="0"/>
              </a:rPr>
              <a:t>Note that in practice, one must take into account bottom-up feedbacks which results in a mixed </a:t>
            </a:r>
            <a:r>
              <a:rPr lang="en-US" altLang="fr-FR" sz="1600" b="1" dirty="0">
                <a:solidFill>
                  <a:srgbClr val="003399"/>
                </a:solidFill>
                <a:cs typeface="Arial" panose="020B0604020202020204" pitchFamily="34" charset="0"/>
              </a:rPr>
              <a:t>top-down major and bottom-up minor 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approach for systems architecting. </a:t>
            </a:r>
          </a:p>
          <a:p>
            <a:pPr marL="358775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358775" marR="0" lvl="1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 startAt="3"/>
              <a:tabLst>
                <a:tab pos="358775" algn="l"/>
              </a:tabLst>
            </a:pPr>
            <a:r>
              <a:rPr lang="en-US" altLang="fr-FR" sz="1600" dirty="0">
                <a:cs typeface="Arial" panose="020B0604020202020204" pitchFamily="34" charset="0"/>
              </a:rPr>
              <a:t>In the integration definition, abstraction applies both on the input / output sets and on the time scales. As a consequence, the </a:t>
            </a:r>
            <a:r>
              <a:rPr lang="en-US" altLang="fr-FR" sz="1600" b="1" dirty="0">
                <a:solidFill>
                  <a:srgbClr val="003399"/>
                </a:solidFill>
                <a:cs typeface="Arial" panose="020B0604020202020204" pitchFamily="34" charset="0"/>
              </a:rPr>
              <a:t>systemic hierarchy </a:t>
            </a:r>
            <a:r>
              <a:rPr lang="en-US" altLang="fr-FR" sz="1600" dirty="0">
                <a:cs typeface="Arial" panose="020B0604020202020204" pitchFamily="34" charset="0"/>
              </a:rPr>
              <a:t>which is induced by integration is both a </a:t>
            </a:r>
            <a:r>
              <a:rPr lang="en-US" altLang="fr-FR" sz="1600" b="1" dirty="0">
                <a:solidFill>
                  <a:srgbClr val="FF0000"/>
                </a:solidFill>
                <a:cs typeface="Arial" panose="020B0604020202020204" pitchFamily="34" charset="0"/>
              </a:rPr>
              <a:t>time &amp; space abstraction hierarchy</a:t>
            </a:r>
            <a:r>
              <a:rPr lang="en-US" altLang="fr-FR" sz="1600" dirty="0"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2289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Key system concept – Systemic hierarchy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5" name="Text Box 64">
            <a:extLst>
              <a:ext uri="{FF2B5EF4-FFF2-40B4-BE49-F238E27FC236}">
                <a16:creationId xmlns:a16="http://schemas.microsoft.com/office/drawing/2014/main" id="{FD6C124C-20AB-44AA-8AE0-C9C62FA31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10073"/>
            <a:ext cx="1304925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993366"/>
                </a:solidFill>
                <a:latin typeface="+mj-lt"/>
                <a:cs typeface="+mn-cs"/>
              </a:rPr>
              <a:t>System</a:t>
            </a:r>
          </a:p>
        </p:txBody>
      </p:sp>
      <p:sp>
        <p:nvSpPr>
          <p:cNvPr id="6" name="Line 65">
            <a:extLst>
              <a:ext uri="{FF2B5EF4-FFF2-40B4-BE49-F238E27FC236}">
                <a16:creationId xmlns:a16="http://schemas.microsoft.com/office/drawing/2014/main" id="{189FF153-8B01-46CA-8FA7-4EF7807E6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1889460"/>
            <a:ext cx="504825" cy="71438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>
              <a:latin typeface="+mj-lt"/>
              <a:cs typeface="+mn-cs"/>
            </a:endParaRPr>
          </a:p>
        </p:txBody>
      </p:sp>
      <p:sp>
        <p:nvSpPr>
          <p:cNvPr id="8" name="Text Box 91">
            <a:extLst>
              <a:ext uri="{FF2B5EF4-FFF2-40B4-BE49-F238E27FC236}">
                <a16:creationId xmlns:a16="http://schemas.microsoft.com/office/drawing/2014/main" id="{519848E8-9F9A-4689-8409-BE6E25DF6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178385"/>
            <a:ext cx="1944687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000" i="1" dirty="0">
                <a:latin typeface="+mj-lt"/>
                <a:cs typeface="+mn-cs"/>
              </a:rPr>
              <a:t> Electronic toothbrush</a:t>
            </a:r>
          </a:p>
        </p:txBody>
      </p:sp>
      <p:sp>
        <p:nvSpPr>
          <p:cNvPr id="9" name="Line 92">
            <a:extLst>
              <a:ext uri="{FF2B5EF4-FFF2-40B4-BE49-F238E27FC236}">
                <a16:creationId xmlns:a16="http://schemas.microsoft.com/office/drawing/2014/main" id="{95BB90F4-2FE1-42B9-B4B1-4C6876EFF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2105360"/>
            <a:ext cx="575945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fr-FR">
              <a:latin typeface="+mj-lt"/>
              <a:cs typeface="+mn-cs"/>
            </a:endParaRPr>
          </a:p>
        </p:txBody>
      </p:sp>
      <p:sp>
        <p:nvSpPr>
          <p:cNvPr id="10" name="Line 93">
            <a:extLst>
              <a:ext uri="{FF2B5EF4-FFF2-40B4-BE49-F238E27FC236}">
                <a16:creationId xmlns:a16="http://schemas.microsoft.com/office/drawing/2014/main" id="{2F2F236E-A21B-4571-9FAA-240C33267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3473785"/>
            <a:ext cx="5759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fr-FR">
              <a:latin typeface="+mj-lt"/>
              <a:cs typeface="+mn-cs"/>
            </a:endParaRPr>
          </a:p>
        </p:txBody>
      </p:sp>
      <p:pic>
        <p:nvPicPr>
          <p:cNvPr id="11" name="Picture 98">
            <a:extLst>
              <a:ext uri="{FF2B5EF4-FFF2-40B4-BE49-F238E27FC236}">
                <a16:creationId xmlns:a16="http://schemas.microsoft.com/office/drawing/2014/main" id="{DF0988D5-A17F-4E1A-8411-4FB598BE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9" r="30060"/>
          <a:stretch>
            <a:fillRect/>
          </a:stretch>
        </p:blipFill>
        <p:spPr bwMode="auto">
          <a:xfrm>
            <a:off x="3924300" y="1025860"/>
            <a:ext cx="889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05">
            <a:extLst>
              <a:ext uri="{FF2B5EF4-FFF2-40B4-BE49-F238E27FC236}">
                <a16:creationId xmlns:a16="http://schemas.microsoft.com/office/drawing/2014/main" id="{A0982D25-0BB4-47A1-AFD4-8D66E2FE43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113" y="1744998"/>
            <a:ext cx="0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fr-FR">
              <a:latin typeface="+mj-lt"/>
              <a:cs typeface="+mn-cs"/>
            </a:endParaRPr>
          </a:p>
        </p:txBody>
      </p:sp>
      <p:sp>
        <p:nvSpPr>
          <p:cNvPr id="13" name="Text Box 106">
            <a:extLst>
              <a:ext uri="{FF2B5EF4-FFF2-40B4-BE49-F238E27FC236}">
                <a16:creationId xmlns:a16="http://schemas.microsoft.com/office/drawing/2014/main" id="{6EEB8B3B-BF04-445A-B044-A0172C69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7873"/>
            <a:ext cx="1008062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1000" dirty="0">
                <a:latin typeface="+mj-lt"/>
                <a:cs typeface="+mn-cs"/>
              </a:rPr>
              <a:t>System level 0 </a:t>
            </a:r>
            <a:r>
              <a:rPr lang="en-US" sz="1000" dirty="0"/>
              <a:t>layer</a:t>
            </a:r>
            <a:endParaRPr lang="en-US" sz="1000" dirty="0">
              <a:latin typeface="+mj-lt"/>
              <a:cs typeface="+mn-cs"/>
            </a:endParaRPr>
          </a:p>
        </p:txBody>
      </p:sp>
      <p:sp>
        <p:nvSpPr>
          <p:cNvPr id="14" name="Text Box 107">
            <a:extLst>
              <a:ext uri="{FF2B5EF4-FFF2-40B4-BE49-F238E27FC236}">
                <a16:creationId xmlns:a16="http://schemas.microsoft.com/office/drawing/2014/main" id="{33A0099C-C6B0-45ED-8052-3C40E14C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13423"/>
            <a:ext cx="1081088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1000" dirty="0">
                <a:latin typeface="+mj-lt"/>
                <a:cs typeface="+mn-cs"/>
              </a:rPr>
              <a:t>System level1 l</a:t>
            </a:r>
            <a:r>
              <a:rPr lang="en-US" sz="1000" dirty="0"/>
              <a:t>ayer</a:t>
            </a:r>
            <a:endParaRPr lang="en-US" sz="1000" dirty="0">
              <a:latin typeface="+mj-lt"/>
              <a:cs typeface="+mn-cs"/>
            </a:endParaRPr>
          </a:p>
        </p:txBody>
      </p:sp>
      <p:sp>
        <p:nvSpPr>
          <p:cNvPr id="15" name="Text Box 108">
            <a:extLst>
              <a:ext uri="{FF2B5EF4-FFF2-40B4-BE49-F238E27FC236}">
                <a16:creationId xmlns:a16="http://schemas.microsoft.com/office/drawing/2014/main" id="{350BFD81-E00C-4F7B-A9B3-F7759A287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13198"/>
            <a:ext cx="863600" cy="4016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GB" sz="1000" dirty="0"/>
              <a:t>Systemic</a:t>
            </a:r>
          </a:p>
          <a:p>
            <a:pPr algn="ctr" eaLnBrk="0" hangingPunct="0">
              <a:defRPr/>
            </a:pPr>
            <a:r>
              <a:rPr lang="en-GB" sz="1000" dirty="0"/>
              <a:t>hierarchy</a:t>
            </a:r>
            <a:endParaRPr lang="en-GB" sz="1000" i="1" dirty="0">
              <a:latin typeface="+mj-lt"/>
              <a:cs typeface="+mn-cs"/>
            </a:endParaRPr>
          </a:p>
        </p:txBody>
      </p:sp>
      <p:sp>
        <p:nvSpPr>
          <p:cNvPr id="16" name="Line 110">
            <a:extLst>
              <a:ext uri="{FF2B5EF4-FFF2-40B4-BE49-F238E27FC236}">
                <a16:creationId xmlns:a16="http://schemas.microsoft.com/office/drawing/2014/main" id="{5D60F574-113B-4545-A51E-C14E87C937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4842210"/>
            <a:ext cx="5759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fr-FR">
              <a:latin typeface="+mj-lt"/>
              <a:cs typeface="+mn-cs"/>
            </a:endParaRPr>
          </a:p>
        </p:txBody>
      </p:sp>
      <p:sp>
        <p:nvSpPr>
          <p:cNvPr id="17" name="Text Box 111">
            <a:extLst>
              <a:ext uri="{FF2B5EF4-FFF2-40B4-BE49-F238E27FC236}">
                <a16:creationId xmlns:a16="http://schemas.microsoft.com/office/drawing/2014/main" id="{71BC55B7-5033-4970-B3D9-8553A2973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481848"/>
            <a:ext cx="1081087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1000" dirty="0">
                <a:latin typeface="+mj-lt"/>
                <a:cs typeface="+mn-cs"/>
              </a:rPr>
              <a:t>System level 2 </a:t>
            </a:r>
            <a:r>
              <a:rPr lang="en-US" sz="1000" dirty="0"/>
              <a:t>layer</a:t>
            </a:r>
            <a:endParaRPr lang="en-US" sz="1000" dirty="0">
              <a:latin typeface="+mj-lt"/>
              <a:cs typeface="+mn-cs"/>
            </a:endParaRPr>
          </a:p>
        </p:txBody>
      </p:sp>
      <p:sp>
        <p:nvSpPr>
          <p:cNvPr id="18" name="Text Box 112">
            <a:extLst>
              <a:ext uri="{FF2B5EF4-FFF2-40B4-BE49-F238E27FC236}">
                <a16:creationId xmlns:a16="http://schemas.microsoft.com/office/drawing/2014/main" id="{2DC7402E-567A-4479-A628-AD30A7394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5274010"/>
            <a:ext cx="401638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fr-FR" sz="1000">
                <a:latin typeface="+mj-lt"/>
                <a:cs typeface="+mn-cs"/>
              </a:rPr>
              <a:t>Etc.</a:t>
            </a:r>
          </a:p>
        </p:txBody>
      </p:sp>
      <p:sp>
        <p:nvSpPr>
          <p:cNvPr id="19" name="Rectangle 113">
            <a:extLst>
              <a:ext uri="{FF2B5EF4-FFF2-40B4-BE49-F238E27FC236}">
                <a16:creationId xmlns:a16="http://schemas.microsoft.com/office/drawing/2014/main" id="{672A87F1-CE5A-4DB9-BEAE-72EDB1233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23" y="5562935"/>
            <a:ext cx="77041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1B5CA5"/>
              </a:buClr>
              <a:buFont typeface="Arial" panose="020B0604020202020204" pitchFamily="34" charset="0"/>
              <a:buNone/>
            </a:pPr>
            <a:r>
              <a:rPr lang="en-US" altLang="fr-FR" sz="1600" dirty="0"/>
              <a:t>Every</a:t>
            </a:r>
            <a:r>
              <a:rPr lang="en-US" altLang="fr-FR" sz="1600" b="1" dirty="0"/>
              <a:t> </a:t>
            </a:r>
            <a:r>
              <a:rPr lang="en-US" altLang="fr-FR" sz="1600" b="1" dirty="0">
                <a:solidFill>
                  <a:srgbClr val="993366"/>
                </a:solidFill>
              </a:rPr>
              <a:t>system</a:t>
            </a:r>
            <a:r>
              <a:rPr lang="en-US" altLang="fr-FR" sz="1600" b="1" dirty="0">
                <a:solidFill>
                  <a:srgbClr val="FF0000"/>
                </a:solidFill>
              </a:rPr>
              <a:t> </a:t>
            </a:r>
            <a:r>
              <a:rPr lang="en-US" altLang="fr-FR" sz="1600" dirty="0"/>
              <a:t>can be decomposed according to a </a:t>
            </a:r>
            <a:r>
              <a:rPr lang="en-US" altLang="fr-FR" sz="1600" b="1" dirty="0">
                <a:solidFill>
                  <a:srgbClr val="FF0000"/>
                </a:solidFill>
              </a:rPr>
              <a:t>systemic hierarchy</a:t>
            </a:r>
            <a:r>
              <a:rPr lang="en-US" altLang="fr-FR" sz="1600" dirty="0"/>
              <a:t>, which corresponds to its </a:t>
            </a:r>
            <a:r>
              <a:rPr lang="en-US" altLang="fr-FR" sz="1600" b="1" dirty="0">
                <a:solidFill>
                  <a:srgbClr val="003399"/>
                </a:solidFill>
              </a:rPr>
              <a:t>integration levels</a:t>
            </a:r>
            <a:r>
              <a:rPr lang="en-US" altLang="fr-FR" sz="1600" dirty="0"/>
              <a:t>, but which is also a hierarchy of </a:t>
            </a:r>
            <a:r>
              <a:rPr lang="en-US" altLang="fr-FR" sz="1600" b="1" dirty="0">
                <a:solidFill>
                  <a:srgbClr val="FF0000"/>
                </a:solidFill>
              </a:rPr>
              <a:t>abstraction levels</a:t>
            </a:r>
            <a:r>
              <a:rPr lang="en-US" altLang="fr-FR" sz="1600" b="1" dirty="0">
                <a:solidFill>
                  <a:srgbClr val="003399"/>
                </a:solidFill>
              </a:rPr>
              <a:t> </a:t>
            </a:r>
            <a:r>
              <a:rPr lang="en-US" altLang="fr-FR" sz="1600" dirty="0"/>
              <a:t>reflecting the </a:t>
            </a:r>
            <a:r>
              <a:rPr lang="en-US" altLang="fr-FR" sz="1600" b="1" dirty="0">
                <a:solidFill>
                  <a:srgbClr val="003399"/>
                </a:solidFill>
              </a:rPr>
              <a:t>emergent features </a:t>
            </a:r>
            <a:r>
              <a:rPr lang="en-US" altLang="fr-FR" sz="1600" dirty="0"/>
              <a:t>induced by each integration process</a:t>
            </a:r>
          </a:p>
        </p:txBody>
      </p:sp>
      <p:sp>
        <p:nvSpPr>
          <p:cNvPr id="20" name="Rectangle 124">
            <a:extLst>
              <a:ext uri="{FF2B5EF4-FFF2-40B4-BE49-F238E27FC236}">
                <a16:creationId xmlns:a16="http://schemas.microsoft.com/office/drawing/2014/main" id="{7545D1C7-BAE3-4F33-BAE8-C6FC3CD34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968960"/>
            <a:ext cx="4895850" cy="10080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fr-FR">
              <a:latin typeface="+mj-lt"/>
              <a:cs typeface="+mn-cs"/>
            </a:endParaRPr>
          </a:p>
        </p:txBody>
      </p:sp>
      <p:sp>
        <p:nvSpPr>
          <p:cNvPr id="21" name="Rectangle 127">
            <a:extLst>
              <a:ext uri="{FF2B5EF4-FFF2-40B4-BE49-F238E27FC236}">
                <a16:creationId xmlns:a16="http://schemas.microsoft.com/office/drawing/2014/main" id="{DDC6CD66-F331-4929-B767-9A25BFED6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410410"/>
            <a:ext cx="1800225" cy="863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fr-FR">
              <a:latin typeface="+mj-lt"/>
              <a:cs typeface="+mn-cs"/>
            </a:endParaRPr>
          </a:p>
        </p:txBody>
      </p:sp>
      <p:sp>
        <p:nvSpPr>
          <p:cNvPr id="22" name="Rectangle 133">
            <a:extLst>
              <a:ext uri="{FF2B5EF4-FFF2-40B4-BE49-F238E27FC236}">
                <a16:creationId xmlns:a16="http://schemas.microsoft.com/office/drawing/2014/main" id="{698F0EB4-D4D8-4570-8E5F-43B768ADB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410410"/>
            <a:ext cx="1657350" cy="863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fr-FR">
              <a:latin typeface="+mj-lt"/>
              <a:cs typeface="+mn-cs"/>
            </a:endParaRPr>
          </a:p>
        </p:txBody>
      </p:sp>
      <p:sp>
        <p:nvSpPr>
          <p:cNvPr id="23" name="Text Box 142">
            <a:extLst>
              <a:ext uri="{FF2B5EF4-FFF2-40B4-BE49-F238E27FC236}">
                <a16:creationId xmlns:a16="http://schemas.microsoft.com/office/drawing/2014/main" id="{70901674-984B-4872-BDCB-08EBF2896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1313198"/>
            <a:ext cx="936625" cy="4016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1000" i="1" dirty="0">
                <a:latin typeface="+mj-lt"/>
                <a:cs typeface="+mn-cs"/>
              </a:rPr>
              <a:t>Abstraction</a:t>
            </a:r>
          </a:p>
          <a:p>
            <a:pPr algn="ctr" eaLnBrk="0" hangingPunct="0">
              <a:defRPr/>
            </a:pPr>
            <a:r>
              <a:rPr lang="en-US" sz="1000" i="1" dirty="0"/>
              <a:t>levels</a:t>
            </a:r>
            <a:endParaRPr lang="en-US" sz="1000" i="1" dirty="0">
              <a:latin typeface="+mj-lt"/>
              <a:cs typeface="+mn-cs"/>
            </a:endParaRPr>
          </a:p>
        </p:txBody>
      </p:sp>
      <p:sp>
        <p:nvSpPr>
          <p:cNvPr id="24" name="Text Box 143">
            <a:extLst>
              <a:ext uri="{FF2B5EF4-FFF2-40B4-BE49-F238E27FC236}">
                <a16:creationId xmlns:a16="http://schemas.microsoft.com/office/drawing/2014/main" id="{A08F2FBD-EF04-415F-8410-F64A9509B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818023"/>
            <a:ext cx="1800225" cy="556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1000" b="1" dirty="0">
                <a:solidFill>
                  <a:srgbClr val="003399"/>
                </a:solidFill>
                <a:latin typeface="+mj-lt"/>
                <a:cs typeface="+mn-cs"/>
              </a:rPr>
              <a:t>Emergent features &amp; characteristics (e.g. duration of an automatic brushing)</a:t>
            </a:r>
          </a:p>
        </p:txBody>
      </p:sp>
      <p:sp>
        <p:nvSpPr>
          <p:cNvPr id="25" name="Line 145">
            <a:extLst>
              <a:ext uri="{FF2B5EF4-FFF2-40B4-BE49-F238E27FC236}">
                <a16:creationId xmlns:a16="http://schemas.microsoft.com/office/drawing/2014/main" id="{446EF769-943B-45D1-876E-859CE18715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3888" y="1744998"/>
            <a:ext cx="0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fr-FR">
              <a:latin typeface="+mj-lt"/>
              <a:cs typeface="+mn-cs"/>
            </a:endParaRPr>
          </a:p>
        </p:txBody>
      </p:sp>
      <p:sp>
        <p:nvSpPr>
          <p:cNvPr id="26" name="Text Box 146">
            <a:extLst>
              <a:ext uri="{FF2B5EF4-FFF2-40B4-BE49-F238E27FC236}">
                <a16:creationId xmlns:a16="http://schemas.microsoft.com/office/drawing/2014/main" id="{F08E2F94-2656-4D86-822C-9F0558CF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5274010"/>
            <a:ext cx="401638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fr-FR" sz="1000">
                <a:latin typeface="+mj-lt"/>
                <a:cs typeface="+mn-cs"/>
              </a:rPr>
              <a:t>Etc.</a:t>
            </a:r>
          </a:p>
        </p:txBody>
      </p:sp>
      <p:cxnSp>
        <p:nvCxnSpPr>
          <p:cNvPr id="27" name="AutoShape 150">
            <a:extLst>
              <a:ext uri="{FF2B5EF4-FFF2-40B4-BE49-F238E27FC236}">
                <a16:creationId xmlns:a16="http://schemas.microsoft.com/office/drawing/2014/main" id="{A9493E42-BACC-4714-A1BA-D97D74D77EFA}"/>
              </a:ext>
            </a:extLst>
          </p:cNvPr>
          <p:cNvCxnSpPr>
            <a:cxnSpLocks noChangeShapeType="1"/>
            <a:endCxn id="24" idx="2"/>
          </p:cNvCxnSpPr>
          <p:nvPr/>
        </p:nvCxnSpPr>
        <p:spPr bwMode="auto">
          <a:xfrm flipV="1">
            <a:off x="4716463" y="2374202"/>
            <a:ext cx="1260475" cy="37092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51">
            <a:extLst>
              <a:ext uri="{FF2B5EF4-FFF2-40B4-BE49-F238E27FC236}">
                <a16:creationId xmlns:a16="http://schemas.microsoft.com/office/drawing/2014/main" id="{CF88AB6B-1212-4D60-B6D9-4CFACC634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1889460"/>
            <a:ext cx="1223962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1000" dirty="0">
                <a:latin typeface="+mj-lt"/>
                <a:cs typeface="+mn-cs"/>
              </a:rPr>
              <a:t>System</a:t>
            </a:r>
          </a:p>
          <a:p>
            <a:pPr algn="ctr" eaLnBrk="0" hangingPunct="0">
              <a:defRPr/>
            </a:pPr>
            <a:r>
              <a:rPr lang="en-US" sz="1000" dirty="0">
                <a:latin typeface="+mj-lt"/>
                <a:cs typeface="+mn-cs"/>
              </a:rPr>
              <a:t>abstraction level </a:t>
            </a:r>
          </a:p>
        </p:txBody>
      </p:sp>
      <p:sp>
        <p:nvSpPr>
          <p:cNvPr id="29" name="Text Box 152">
            <a:extLst>
              <a:ext uri="{FF2B5EF4-FFF2-40B4-BE49-F238E27FC236}">
                <a16:creationId xmlns:a16="http://schemas.microsoft.com/office/drawing/2014/main" id="{0DE0B28A-EC87-4727-96DA-9C64BEE08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3186448"/>
            <a:ext cx="1223963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1000" dirty="0">
                <a:latin typeface="+mj-lt"/>
                <a:cs typeface="+mn-cs"/>
              </a:rPr>
              <a:t>Sub-system(s) abstraction level</a:t>
            </a:r>
          </a:p>
        </p:txBody>
      </p:sp>
      <p:sp>
        <p:nvSpPr>
          <p:cNvPr id="30" name="Text Box 153">
            <a:extLst>
              <a:ext uri="{FF2B5EF4-FFF2-40B4-BE49-F238E27FC236}">
                <a16:creationId xmlns:a16="http://schemas.microsoft.com/office/drawing/2014/main" id="{A512530A-C9AC-4197-81B5-33FFC5DA3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410410"/>
            <a:ext cx="1368425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1000"/>
              <a:t>Sub-sub-system(s) abstraction level</a:t>
            </a:r>
          </a:p>
        </p:txBody>
      </p:sp>
      <p:sp>
        <p:nvSpPr>
          <p:cNvPr id="31" name="AutoShape 157">
            <a:extLst>
              <a:ext uri="{FF2B5EF4-FFF2-40B4-BE49-F238E27FC236}">
                <a16:creationId xmlns:a16="http://schemas.microsoft.com/office/drawing/2014/main" id="{822472E1-BB90-41B2-9437-E14B7DA55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025860"/>
            <a:ext cx="1873250" cy="57785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144000" rIns="90000" bIns="82800" anchor="ctr"/>
          <a:lstStyle/>
          <a:p>
            <a:pPr algn="ctr" eaLnBrk="0" hangingPunct="0">
              <a:lnSpc>
                <a:spcPct val="105000"/>
              </a:lnSpc>
              <a:defRPr/>
            </a:pPr>
            <a:r>
              <a:rPr lang="en-US" sz="1000" i="1" dirty="0">
                <a:latin typeface="+mj-lt"/>
                <a:cs typeface="+mn-cs"/>
              </a:rPr>
              <a:t>Measure of the number of levels </a:t>
            </a:r>
          </a:p>
          <a:p>
            <a:pPr algn="ctr" eaLnBrk="0" hangingPunct="0">
              <a:lnSpc>
                <a:spcPct val="105000"/>
              </a:lnSpc>
              <a:defRPr/>
            </a:pPr>
            <a:r>
              <a:rPr lang="en-US" sz="1000" i="1" dirty="0">
                <a:latin typeface="+mj-lt"/>
                <a:cs typeface="+mn-cs"/>
              </a:rPr>
              <a:t>of integration necessary to  get </a:t>
            </a:r>
          </a:p>
          <a:p>
            <a:pPr algn="ctr" eaLnBrk="0" hangingPunct="0">
              <a:lnSpc>
                <a:spcPct val="105000"/>
              </a:lnSpc>
              <a:defRPr/>
            </a:pPr>
            <a:r>
              <a:rPr lang="en-US" sz="1000" i="1" dirty="0">
                <a:latin typeface="+mj-lt"/>
                <a:cs typeface="+mn-cs"/>
              </a:rPr>
              <a:t>the target integrated system</a:t>
            </a:r>
          </a:p>
        </p:txBody>
      </p:sp>
      <p:cxnSp>
        <p:nvCxnSpPr>
          <p:cNvPr id="32" name="AutoShape 158">
            <a:extLst>
              <a:ext uri="{FF2B5EF4-FFF2-40B4-BE49-F238E27FC236}">
                <a16:creationId xmlns:a16="http://schemas.microsoft.com/office/drawing/2014/main" id="{31A32404-4E7C-4EBB-BABE-82F868706F1D}"/>
              </a:ext>
            </a:extLst>
          </p:cNvPr>
          <p:cNvCxnSpPr>
            <a:cxnSpLocks noChangeShapeType="1"/>
            <a:stCxn id="15" idx="3"/>
            <a:endCxn id="31" idx="1"/>
          </p:cNvCxnSpPr>
          <p:nvPr/>
        </p:nvCxnSpPr>
        <p:spPr bwMode="auto">
          <a:xfrm flipV="1">
            <a:off x="1331913" y="1314785"/>
            <a:ext cx="431800" cy="2000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159" descr="Bobine">
            <a:extLst>
              <a:ext uri="{FF2B5EF4-FFF2-40B4-BE49-F238E27FC236}">
                <a16:creationId xmlns:a16="http://schemas.microsoft.com/office/drawing/2014/main" id="{8F459BEF-7C9B-4D7B-87D3-1F285BDB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986673"/>
            <a:ext cx="5175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60" descr="Bouton">
            <a:extLst>
              <a:ext uri="{FF2B5EF4-FFF2-40B4-BE49-F238E27FC236}">
                <a16:creationId xmlns:a16="http://schemas.microsoft.com/office/drawing/2014/main" id="{EC89C315-DD5A-423E-930A-F90CF5D6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516773"/>
            <a:ext cx="400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62" descr="Canal">
            <a:extLst>
              <a:ext uri="{FF2B5EF4-FFF2-40B4-BE49-F238E27FC236}">
                <a16:creationId xmlns:a16="http://schemas.microsoft.com/office/drawing/2014/main" id="{3E712610-962C-47EA-A532-1ACDC7F1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4913648"/>
            <a:ext cx="8636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65">
            <a:extLst>
              <a:ext uri="{FF2B5EF4-FFF2-40B4-BE49-F238E27FC236}">
                <a16:creationId xmlns:a16="http://schemas.microsoft.com/office/drawing/2014/main" id="{1615A945-8610-4C0B-A373-A4E7F1F1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626310"/>
            <a:ext cx="576263" cy="503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defRPr/>
            </a:pPr>
            <a:r>
              <a:rPr lang="en-US" sz="700" dirty="0">
                <a:latin typeface="+mj-lt"/>
                <a:cs typeface="+mn-cs"/>
              </a:rPr>
              <a:t>Controller</a:t>
            </a:r>
          </a:p>
          <a:p>
            <a:pPr algn="ctr" eaLnBrk="0" hangingPunct="0">
              <a:defRPr/>
            </a:pPr>
            <a:r>
              <a:rPr lang="en-US" sz="700" dirty="0">
                <a:latin typeface="+mj-lt"/>
                <a:cs typeface="+mn-cs"/>
              </a:rPr>
              <a:t>module</a:t>
            </a:r>
          </a:p>
        </p:txBody>
      </p:sp>
      <p:sp>
        <p:nvSpPr>
          <p:cNvPr id="37" name="Rectangle 166">
            <a:extLst>
              <a:ext uri="{FF2B5EF4-FFF2-40B4-BE49-F238E27FC236}">
                <a16:creationId xmlns:a16="http://schemas.microsoft.com/office/drawing/2014/main" id="{72A57FF6-3433-4710-8F44-B5CE9470C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4626310"/>
            <a:ext cx="647700" cy="503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defRPr/>
            </a:pPr>
            <a:r>
              <a:rPr lang="en-US" sz="700" dirty="0">
                <a:latin typeface="+mj-lt"/>
                <a:cs typeface="+mn-cs"/>
              </a:rPr>
              <a:t>Analysis &amp; reporting</a:t>
            </a:r>
          </a:p>
          <a:p>
            <a:pPr algn="ctr" eaLnBrk="0" hangingPunct="0">
              <a:defRPr/>
            </a:pPr>
            <a:r>
              <a:rPr lang="en-US" sz="700" dirty="0">
                <a:latin typeface="+mj-lt"/>
                <a:cs typeface="+mn-cs"/>
              </a:rPr>
              <a:t>module</a:t>
            </a:r>
          </a:p>
        </p:txBody>
      </p:sp>
      <p:sp>
        <p:nvSpPr>
          <p:cNvPr id="38" name="AutoShape 167">
            <a:extLst>
              <a:ext uri="{FF2B5EF4-FFF2-40B4-BE49-F238E27FC236}">
                <a16:creationId xmlns:a16="http://schemas.microsoft.com/office/drawing/2014/main" id="{4661F903-F2D9-4B68-92A7-00914B2B4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025860"/>
            <a:ext cx="2092520" cy="57785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144000" rIns="90000" bIns="82800" anchor="ctr"/>
          <a:lstStyle/>
          <a:p>
            <a:pPr algn="ctr" eaLnBrk="0" hangingPunct="0">
              <a:lnSpc>
                <a:spcPct val="105000"/>
              </a:lnSpc>
              <a:defRPr/>
            </a:pPr>
            <a:r>
              <a:rPr lang="en-US" sz="1000" i="1" dirty="0">
                <a:latin typeface="+mj-lt"/>
                <a:cs typeface="+mn-cs"/>
              </a:rPr>
              <a:t>Measure of the nature of the </a:t>
            </a:r>
          </a:p>
          <a:p>
            <a:pPr algn="ctr" eaLnBrk="0" hangingPunct="0">
              <a:lnSpc>
                <a:spcPct val="105000"/>
              </a:lnSpc>
              <a:defRPr/>
            </a:pPr>
            <a:r>
              <a:rPr lang="en-US" sz="1000" i="1" dirty="0">
                <a:latin typeface="+mj-lt"/>
                <a:cs typeface="+mn-cs"/>
              </a:rPr>
              <a:t>systemic features and characteristics  which can be manipulated</a:t>
            </a:r>
          </a:p>
        </p:txBody>
      </p:sp>
      <p:cxnSp>
        <p:nvCxnSpPr>
          <p:cNvPr id="39" name="AutoShape 168">
            <a:extLst>
              <a:ext uri="{FF2B5EF4-FFF2-40B4-BE49-F238E27FC236}">
                <a16:creationId xmlns:a16="http://schemas.microsoft.com/office/drawing/2014/main" id="{7E44DC3C-E9A9-4E6A-983B-D3A9739E21D7}"/>
              </a:ext>
            </a:extLst>
          </p:cNvPr>
          <p:cNvCxnSpPr>
            <a:cxnSpLocks noChangeShapeType="1"/>
            <a:stCxn id="23" idx="1"/>
            <a:endCxn id="38" idx="3"/>
          </p:cNvCxnSpPr>
          <p:nvPr/>
        </p:nvCxnSpPr>
        <p:spPr bwMode="auto">
          <a:xfrm flipH="1" flipV="1">
            <a:off x="7169345" y="1314785"/>
            <a:ext cx="498280" cy="19923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AutoShape 171">
            <a:extLst>
              <a:ext uri="{FF2B5EF4-FFF2-40B4-BE49-F238E27FC236}">
                <a16:creationId xmlns:a16="http://schemas.microsoft.com/office/drawing/2014/main" id="{88190BDE-861D-4C32-B68F-8AACBA3D0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394285"/>
            <a:ext cx="720725" cy="431800"/>
          </a:xfrm>
          <a:prstGeom prst="upArrow">
            <a:avLst>
              <a:gd name="adj1" fmla="val 61926"/>
              <a:gd name="adj2" fmla="val 40074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en-US" sz="600" b="1" dirty="0">
                <a:latin typeface="+mj-lt"/>
                <a:cs typeface="+mn-cs"/>
              </a:rPr>
              <a:t>Integration</a:t>
            </a:r>
          </a:p>
        </p:txBody>
      </p:sp>
      <p:sp>
        <p:nvSpPr>
          <p:cNvPr id="41" name="AutoShape 176">
            <a:extLst>
              <a:ext uri="{FF2B5EF4-FFF2-40B4-BE49-F238E27FC236}">
                <a16:creationId xmlns:a16="http://schemas.microsoft.com/office/drawing/2014/main" id="{88805074-88D4-4EBA-ACE5-8C384C860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834148"/>
            <a:ext cx="647700" cy="503237"/>
          </a:xfrm>
          <a:prstGeom prst="upArrow">
            <a:avLst>
              <a:gd name="adj1" fmla="val 61926"/>
              <a:gd name="adj2" fmla="val 40074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en-US" sz="600" b="1" dirty="0">
                <a:latin typeface="+mj-lt"/>
                <a:cs typeface="+mn-cs"/>
              </a:rPr>
              <a:t>Integra-</a:t>
            </a:r>
          </a:p>
          <a:p>
            <a:pPr algn="ctr" eaLnBrk="0" hangingPunct="0">
              <a:defRPr/>
            </a:pPr>
            <a:r>
              <a:rPr lang="en-US" sz="600" b="1" dirty="0" err="1">
                <a:latin typeface="+mj-lt"/>
                <a:cs typeface="+mn-cs"/>
              </a:rPr>
              <a:t>tion</a:t>
            </a:r>
            <a:endParaRPr lang="en-US" sz="600" b="1" dirty="0">
              <a:latin typeface="+mj-lt"/>
              <a:cs typeface="+mn-cs"/>
            </a:endParaRPr>
          </a:p>
        </p:txBody>
      </p:sp>
      <p:sp>
        <p:nvSpPr>
          <p:cNvPr id="42" name="AutoShape 177">
            <a:extLst>
              <a:ext uri="{FF2B5EF4-FFF2-40B4-BE49-F238E27FC236}">
                <a16:creationId xmlns:a16="http://schemas.microsoft.com/office/drawing/2014/main" id="{5B834D2E-19D5-4538-905E-C04FB534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618248"/>
            <a:ext cx="647700" cy="719137"/>
          </a:xfrm>
          <a:prstGeom prst="upArrow">
            <a:avLst>
              <a:gd name="adj1" fmla="val 61926"/>
              <a:gd name="adj2" fmla="val 44494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en-US" sz="600" b="1" dirty="0">
                <a:latin typeface="+mj-lt"/>
                <a:cs typeface="+mn-cs"/>
              </a:rPr>
              <a:t>Integra-</a:t>
            </a:r>
          </a:p>
          <a:p>
            <a:pPr algn="ctr" eaLnBrk="0" hangingPunct="0">
              <a:defRPr/>
            </a:pPr>
            <a:r>
              <a:rPr lang="en-US" sz="600" b="1" dirty="0" err="1">
                <a:latin typeface="+mj-lt"/>
                <a:cs typeface="+mn-cs"/>
              </a:rPr>
              <a:t>tion</a:t>
            </a:r>
            <a:endParaRPr lang="en-US" sz="600" b="1" dirty="0">
              <a:latin typeface="+mj-lt"/>
              <a:cs typeface="+mn-cs"/>
            </a:endParaRPr>
          </a:p>
        </p:txBody>
      </p:sp>
      <p:sp>
        <p:nvSpPr>
          <p:cNvPr id="43" name="AutoShape 181">
            <a:extLst>
              <a:ext uri="{FF2B5EF4-FFF2-40B4-BE49-F238E27FC236}">
                <a16:creationId xmlns:a16="http://schemas.microsoft.com/office/drawing/2014/main" id="{EF79DCD5-EDE7-4204-940B-36EE34888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834148"/>
            <a:ext cx="647700" cy="503237"/>
          </a:xfrm>
          <a:prstGeom prst="upArrow">
            <a:avLst>
              <a:gd name="adj1" fmla="val 61926"/>
              <a:gd name="adj2" fmla="val 40074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en-US" sz="600" b="1" dirty="0">
                <a:latin typeface="+mj-lt"/>
                <a:cs typeface="+mn-cs"/>
              </a:rPr>
              <a:t>Integra-</a:t>
            </a:r>
          </a:p>
          <a:p>
            <a:pPr algn="ctr" eaLnBrk="0" hangingPunct="0">
              <a:defRPr/>
            </a:pPr>
            <a:r>
              <a:rPr lang="en-US" sz="600" b="1" dirty="0" err="1">
                <a:latin typeface="+mj-lt"/>
                <a:cs typeface="+mn-cs"/>
              </a:rPr>
              <a:t>tion</a:t>
            </a:r>
            <a:endParaRPr lang="en-US" sz="600" b="1" dirty="0">
              <a:latin typeface="+mj-lt"/>
              <a:cs typeface="+mn-cs"/>
            </a:endParaRPr>
          </a:p>
        </p:txBody>
      </p:sp>
      <p:sp>
        <p:nvSpPr>
          <p:cNvPr id="44" name="Text Box 182">
            <a:extLst>
              <a:ext uri="{FF2B5EF4-FFF2-40B4-BE49-F238E27FC236}">
                <a16:creationId xmlns:a16="http://schemas.microsoft.com/office/drawing/2014/main" id="{1C174569-8359-4DA1-A3E9-875FFBBF6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4661235"/>
            <a:ext cx="33655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fr-FR">
                <a:latin typeface="+mj-lt"/>
                <a:cs typeface="+mn-cs"/>
              </a:rPr>
              <a:t>…</a:t>
            </a:r>
          </a:p>
        </p:txBody>
      </p:sp>
      <p:sp>
        <p:nvSpPr>
          <p:cNvPr id="45" name="AutoShape 183">
            <a:extLst>
              <a:ext uri="{FF2B5EF4-FFF2-40B4-BE49-F238E27FC236}">
                <a16:creationId xmlns:a16="http://schemas.microsoft.com/office/drawing/2014/main" id="{7F83C666-7876-4E2A-BA45-645BD5DC6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834148"/>
            <a:ext cx="647700" cy="503237"/>
          </a:xfrm>
          <a:prstGeom prst="upArrow">
            <a:avLst>
              <a:gd name="adj1" fmla="val 61926"/>
              <a:gd name="adj2" fmla="val 40074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en-US" sz="600" b="1" dirty="0">
                <a:latin typeface="+mj-lt"/>
                <a:cs typeface="+mn-cs"/>
              </a:rPr>
              <a:t>Integra-</a:t>
            </a:r>
          </a:p>
          <a:p>
            <a:pPr algn="ctr" eaLnBrk="0" hangingPunct="0">
              <a:defRPr/>
            </a:pPr>
            <a:r>
              <a:rPr lang="en-US" sz="600" b="1" dirty="0" err="1">
                <a:latin typeface="+mj-lt"/>
                <a:cs typeface="+mn-cs"/>
              </a:rPr>
              <a:t>tion</a:t>
            </a:r>
            <a:endParaRPr lang="en-US" sz="600" b="1" dirty="0">
              <a:latin typeface="+mj-lt"/>
              <a:cs typeface="+mn-cs"/>
            </a:endParaRPr>
          </a:p>
        </p:txBody>
      </p:sp>
      <p:sp>
        <p:nvSpPr>
          <p:cNvPr id="46" name="Text Box 184">
            <a:extLst>
              <a:ext uri="{FF2B5EF4-FFF2-40B4-BE49-F238E27FC236}">
                <a16:creationId xmlns:a16="http://schemas.microsoft.com/office/drawing/2014/main" id="{77419D36-AD1C-4E01-B045-BBCAAFFB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4661235"/>
            <a:ext cx="33655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fr-FR">
                <a:latin typeface="+mj-lt"/>
                <a:cs typeface="+mn-cs"/>
              </a:rPr>
              <a:t>…</a:t>
            </a:r>
          </a:p>
        </p:txBody>
      </p:sp>
      <p:cxnSp>
        <p:nvCxnSpPr>
          <p:cNvPr id="47" name="AutoShape 186">
            <a:extLst>
              <a:ext uri="{FF2B5EF4-FFF2-40B4-BE49-F238E27FC236}">
                <a16:creationId xmlns:a16="http://schemas.microsoft.com/office/drawing/2014/main" id="{E19F8D80-D50F-425A-9C1F-1636FAE613B3}"/>
              </a:ext>
            </a:extLst>
          </p:cNvPr>
          <p:cNvCxnSpPr>
            <a:cxnSpLocks noChangeShapeType="1"/>
            <a:endCxn id="40" idx="2"/>
          </p:cNvCxnSpPr>
          <p:nvPr/>
        </p:nvCxnSpPr>
        <p:spPr bwMode="auto">
          <a:xfrm flipV="1">
            <a:off x="2730500" y="2826085"/>
            <a:ext cx="1625600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8" name="Picture 187" descr="Base">
            <a:extLst>
              <a:ext uri="{FF2B5EF4-FFF2-40B4-BE49-F238E27FC236}">
                <a16:creationId xmlns:a16="http://schemas.microsoft.com/office/drawing/2014/main" id="{F5480537-0DF2-4AF9-96F3-D84A48C04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113423"/>
            <a:ext cx="7810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88" descr="Corps">
            <a:extLst>
              <a:ext uri="{FF2B5EF4-FFF2-40B4-BE49-F238E27FC236}">
                <a16:creationId xmlns:a16="http://schemas.microsoft.com/office/drawing/2014/main" id="{A85F77E0-BF6C-49C5-B337-EBF55DF8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29323"/>
            <a:ext cx="10080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89" descr="Tete">
            <a:extLst>
              <a:ext uri="{FF2B5EF4-FFF2-40B4-BE49-F238E27FC236}">
                <a16:creationId xmlns:a16="http://schemas.microsoft.com/office/drawing/2014/main" id="{3D5813B8-2DC1-486B-AAFC-99F573906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57885"/>
            <a:ext cx="43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190">
            <a:extLst>
              <a:ext uri="{FF2B5EF4-FFF2-40B4-BE49-F238E27FC236}">
                <a16:creationId xmlns:a16="http://schemas.microsoft.com/office/drawing/2014/main" id="{0F4E151E-AA17-4A7B-B3C5-4513BB575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257885"/>
            <a:ext cx="720725" cy="503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fr-FR" sz="800" dirty="0">
                <a:latin typeface="+mj-lt"/>
                <a:cs typeface="+mn-cs"/>
              </a:rPr>
              <a:t>Embedded</a:t>
            </a:r>
          </a:p>
          <a:p>
            <a:pPr algn="ctr" eaLnBrk="0" hangingPunct="0">
              <a:defRPr/>
            </a:pPr>
            <a:r>
              <a:rPr lang="fr-FR" sz="800" dirty="0">
                <a:latin typeface="+mj-lt"/>
                <a:cs typeface="+mn-cs"/>
              </a:rPr>
              <a:t>Software</a:t>
            </a:r>
          </a:p>
        </p:txBody>
      </p:sp>
      <p:cxnSp>
        <p:nvCxnSpPr>
          <p:cNvPr id="52" name="AutoShape 195">
            <a:extLst>
              <a:ext uri="{FF2B5EF4-FFF2-40B4-BE49-F238E27FC236}">
                <a16:creationId xmlns:a16="http://schemas.microsoft.com/office/drawing/2014/main" id="{06CAFAFC-4513-4C3C-8639-2D5E85F0F858}"/>
              </a:ext>
            </a:extLst>
          </p:cNvPr>
          <p:cNvCxnSpPr>
            <a:cxnSpLocks noChangeShapeType="1"/>
            <a:endCxn id="40" idx="2"/>
          </p:cNvCxnSpPr>
          <p:nvPr/>
        </p:nvCxnSpPr>
        <p:spPr bwMode="auto">
          <a:xfrm flipV="1">
            <a:off x="3924300" y="2826085"/>
            <a:ext cx="431800" cy="503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196">
            <a:extLst>
              <a:ext uri="{FF2B5EF4-FFF2-40B4-BE49-F238E27FC236}">
                <a16:creationId xmlns:a16="http://schemas.microsoft.com/office/drawing/2014/main" id="{A1A9F4DF-C0F1-4BA1-95B8-FCE215881856}"/>
              </a:ext>
            </a:extLst>
          </p:cNvPr>
          <p:cNvCxnSpPr>
            <a:cxnSpLocks noChangeShapeType="1"/>
            <a:endCxn id="40" idx="2"/>
          </p:cNvCxnSpPr>
          <p:nvPr/>
        </p:nvCxnSpPr>
        <p:spPr bwMode="auto">
          <a:xfrm flipH="1" flipV="1">
            <a:off x="4356100" y="2826085"/>
            <a:ext cx="86360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197">
            <a:extLst>
              <a:ext uri="{FF2B5EF4-FFF2-40B4-BE49-F238E27FC236}">
                <a16:creationId xmlns:a16="http://schemas.microsoft.com/office/drawing/2014/main" id="{A373D4A0-B1F0-4128-813D-96C54F074014}"/>
              </a:ext>
            </a:extLst>
          </p:cNvPr>
          <p:cNvCxnSpPr>
            <a:cxnSpLocks noChangeShapeType="1"/>
            <a:stCxn id="51" idx="0"/>
            <a:endCxn id="40" idx="2"/>
          </p:cNvCxnSpPr>
          <p:nvPr/>
        </p:nvCxnSpPr>
        <p:spPr bwMode="auto">
          <a:xfrm flipH="1" flipV="1">
            <a:off x="4356100" y="2826085"/>
            <a:ext cx="1944688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198">
            <a:extLst>
              <a:ext uri="{FF2B5EF4-FFF2-40B4-BE49-F238E27FC236}">
                <a16:creationId xmlns:a16="http://schemas.microsoft.com/office/drawing/2014/main" id="{626A3FDC-99CC-43EA-8238-59CE30FCCFD0}"/>
              </a:ext>
            </a:extLst>
          </p:cNvPr>
          <p:cNvCxnSpPr>
            <a:cxnSpLocks noChangeShapeType="1"/>
            <a:stCxn id="36" idx="0"/>
            <a:endCxn id="41" idx="2"/>
          </p:cNvCxnSpPr>
          <p:nvPr/>
        </p:nvCxnSpPr>
        <p:spPr bwMode="auto">
          <a:xfrm flipV="1">
            <a:off x="6013450" y="4337385"/>
            <a:ext cx="322263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199">
            <a:extLst>
              <a:ext uri="{FF2B5EF4-FFF2-40B4-BE49-F238E27FC236}">
                <a16:creationId xmlns:a16="http://schemas.microsoft.com/office/drawing/2014/main" id="{5033F0E8-2FF5-4716-824E-F1009E6801D3}"/>
              </a:ext>
            </a:extLst>
          </p:cNvPr>
          <p:cNvCxnSpPr>
            <a:cxnSpLocks noChangeShapeType="1"/>
            <a:stCxn id="37" idx="0"/>
            <a:endCxn id="41" idx="2"/>
          </p:cNvCxnSpPr>
          <p:nvPr/>
        </p:nvCxnSpPr>
        <p:spPr bwMode="auto">
          <a:xfrm flipH="1" flipV="1">
            <a:off x="6335713" y="4337385"/>
            <a:ext cx="433387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200">
            <a:extLst>
              <a:ext uri="{FF2B5EF4-FFF2-40B4-BE49-F238E27FC236}">
                <a16:creationId xmlns:a16="http://schemas.microsoft.com/office/drawing/2014/main" id="{84D220F2-73D6-4D10-8242-E391758FE534}"/>
              </a:ext>
            </a:extLst>
          </p:cNvPr>
          <p:cNvCxnSpPr>
            <a:cxnSpLocks noChangeShapeType="1"/>
            <a:endCxn id="42" idx="2"/>
          </p:cNvCxnSpPr>
          <p:nvPr/>
        </p:nvCxnSpPr>
        <p:spPr bwMode="auto">
          <a:xfrm flipV="1">
            <a:off x="3522663" y="4337385"/>
            <a:ext cx="365125" cy="179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201">
            <a:extLst>
              <a:ext uri="{FF2B5EF4-FFF2-40B4-BE49-F238E27FC236}">
                <a16:creationId xmlns:a16="http://schemas.microsoft.com/office/drawing/2014/main" id="{48A2DBCD-0F71-4035-A25D-3D479B836F90}"/>
              </a:ext>
            </a:extLst>
          </p:cNvPr>
          <p:cNvCxnSpPr>
            <a:cxnSpLocks noChangeShapeType="1"/>
            <a:endCxn id="42" idx="2"/>
          </p:cNvCxnSpPr>
          <p:nvPr/>
        </p:nvCxnSpPr>
        <p:spPr bwMode="auto">
          <a:xfrm flipH="1" flipV="1">
            <a:off x="3887788" y="4337385"/>
            <a:ext cx="523875" cy="179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202">
            <a:extLst>
              <a:ext uri="{FF2B5EF4-FFF2-40B4-BE49-F238E27FC236}">
                <a16:creationId xmlns:a16="http://schemas.microsoft.com/office/drawing/2014/main" id="{5389D2E4-6D64-4E42-B7CA-19AA4689CFD7}"/>
              </a:ext>
            </a:extLst>
          </p:cNvPr>
          <p:cNvCxnSpPr>
            <a:cxnSpLocks noChangeShapeType="1"/>
            <a:endCxn id="42" idx="2"/>
          </p:cNvCxnSpPr>
          <p:nvPr/>
        </p:nvCxnSpPr>
        <p:spPr bwMode="auto">
          <a:xfrm flipH="1" flipV="1">
            <a:off x="3887788" y="4337385"/>
            <a:ext cx="511175" cy="649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203">
            <a:extLst>
              <a:ext uri="{FF2B5EF4-FFF2-40B4-BE49-F238E27FC236}">
                <a16:creationId xmlns:a16="http://schemas.microsoft.com/office/drawing/2014/main" id="{85C4EF7E-C490-48AD-AF07-CA225B333851}"/>
              </a:ext>
            </a:extLst>
          </p:cNvPr>
          <p:cNvCxnSpPr>
            <a:cxnSpLocks noChangeShapeType="1"/>
            <a:endCxn id="42" idx="2"/>
          </p:cNvCxnSpPr>
          <p:nvPr/>
        </p:nvCxnSpPr>
        <p:spPr bwMode="auto">
          <a:xfrm flipV="1">
            <a:off x="3636963" y="4337385"/>
            <a:ext cx="250825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" name="Picture 163" descr="Coque">
            <a:extLst>
              <a:ext uri="{FF2B5EF4-FFF2-40B4-BE49-F238E27FC236}">
                <a16:creationId xmlns:a16="http://schemas.microsoft.com/office/drawing/2014/main" id="{48CB0D3B-09A5-4C7C-B747-74EF64D2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589798"/>
            <a:ext cx="781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64" descr="Coque">
            <a:extLst>
              <a:ext uri="{FF2B5EF4-FFF2-40B4-BE49-F238E27FC236}">
                <a16:creationId xmlns:a16="http://schemas.microsoft.com/office/drawing/2014/main" id="{BDD8DC5B-0F14-46A2-BDB1-D3BE9CF4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16773"/>
            <a:ext cx="781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oup 215">
            <a:extLst>
              <a:ext uri="{FF2B5EF4-FFF2-40B4-BE49-F238E27FC236}">
                <a16:creationId xmlns:a16="http://schemas.microsoft.com/office/drawing/2014/main" id="{2943E393-65D9-4153-BFEE-ADF0B151DE73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4337385"/>
            <a:ext cx="360362" cy="431800"/>
            <a:chOff x="1565" y="2659"/>
            <a:chExt cx="181" cy="317"/>
          </a:xfrm>
        </p:grpSpPr>
        <p:sp>
          <p:nvSpPr>
            <p:cNvPr id="64" name="Line 216">
              <a:extLst>
                <a:ext uri="{FF2B5EF4-FFF2-40B4-BE49-F238E27FC236}">
                  <a16:creationId xmlns:a16="http://schemas.microsoft.com/office/drawing/2014/main" id="{06A240A7-CCBE-4700-A6AB-20914712E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5" y="2659"/>
              <a:ext cx="9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fr-FR">
                <a:latin typeface="+mj-lt"/>
                <a:cs typeface="+mn-cs"/>
              </a:endParaRPr>
            </a:p>
          </p:txBody>
        </p:sp>
        <p:sp>
          <p:nvSpPr>
            <p:cNvPr id="65" name="Line 217">
              <a:extLst>
                <a:ext uri="{FF2B5EF4-FFF2-40B4-BE49-F238E27FC236}">
                  <a16:creationId xmlns:a16="http://schemas.microsoft.com/office/drawing/2014/main" id="{A57C8B3D-6D3F-43B2-9C3B-0966349CE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fr-FR">
                <a:latin typeface="+mj-lt"/>
                <a:cs typeface="+mn-cs"/>
              </a:endParaRPr>
            </a:p>
          </p:txBody>
        </p:sp>
        <p:sp>
          <p:nvSpPr>
            <p:cNvPr id="66" name="Line 218">
              <a:extLst>
                <a:ext uri="{FF2B5EF4-FFF2-40B4-BE49-F238E27FC236}">
                  <a16:creationId xmlns:a16="http://schemas.microsoft.com/office/drawing/2014/main" id="{DD41AECA-221E-4A6E-8F16-DC4EEBEE0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2659"/>
              <a:ext cx="9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fr-FR">
                <a:latin typeface="+mj-lt"/>
                <a:cs typeface="+mn-cs"/>
              </a:endParaRPr>
            </a:p>
          </p:txBody>
        </p:sp>
      </p:grpSp>
      <p:grpSp>
        <p:nvGrpSpPr>
          <p:cNvPr id="67" name="Group 219">
            <a:extLst>
              <a:ext uri="{FF2B5EF4-FFF2-40B4-BE49-F238E27FC236}">
                <a16:creationId xmlns:a16="http://schemas.microsoft.com/office/drawing/2014/main" id="{657DC9F8-BD36-4202-96BB-C03227928B5A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4337385"/>
            <a:ext cx="360363" cy="431800"/>
            <a:chOff x="1565" y="2659"/>
            <a:chExt cx="181" cy="317"/>
          </a:xfrm>
        </p:grpSpPr>
        <p:sp>
          <p:nvSpPr>
            <p:cNvPr id="68" name="Line 220">
              <a:extLst>
                <a:ext uri="{FF2B5EF4-FFF2-40B4-BE49-F238E27FC236}">
                  <a16:creationId xmlns:a16="http://schemas.microsoft.com/office/drawing/2014/main" id="{26705D38-178B-4D68-90E1-1A64B89373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5" y="2659"/>
              <a:ext cx="9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fr-FR">
                <a:latin typeface="+mj-lt"/>
                <a:cs typeface="+mn-cs"/>
              </a:endParaRPr>
            </a:p>
          </p:txBody>
        </p:sp>
        <p:sp>
          <p:nvSpPr>
            <p:cNvPr id="69" name="Line 221">
              <a:extLst>
                <a:ext uri="{FF2B5EF4-FFF2-40B4-BE49-F238E27FC236}">
                  <a16:creationId xmlns:a16="http://schemas.microsoft.com/office/drawing/2014/main" id="{45362ED8-D2EA-45DE-BD65-7A5408B4D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fr-FR">
                <a:latin typeface="+mj-lt"/>
                <a:cs typeface="+mn-cs"/>
              </a:endParaRPr>
            </a:p>
          </p:txBody>
        </p:sp>
        <p:sp>
          <p:nvSpPr>
            <p:cNvPr id="70" name="Line 222">
              <a:extLst>
                <a:ext uri="{FF2B5EF4-FFF2-40B4-BE49-F238E27FC236}">
                  <a16:creationId xmlns:a16="http://schemas.microsoft.com/office/drawing/2014/main" id="{D1925005-BFB0-46D9-90F9-A67C836DEF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2659"/>
              <a:ext cx="9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fr-FR">
                <a:latin typeface="+mj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679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FF5F6B-36A1-4848-89EC-A94C07F2D9CF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6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2AF5BD8E-B3E0-4AD2-B183-EB21495C8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543" y="3704900"/>
            <a:ext cx="6701346" cy="504000"/>
          </a:xfrm>
          <a:prstGeom prst="rect">
            <a:avLst/>
          </a:prstGeom>
          <a:solidFill>
            <a:srgbClr val="808080">
              <a:alpha val="25000"/>
            </a:srgbClr>
          </a:solidFill>
          <a:ln>
            <a:noFill/>
          </a:ln>
          <a:effectLst/>
        </p:spPr>
        <p:txBody>
          <a:bodyPr wrap="square" lIns="90000" tIns="118800" rIns="90000" bIns="118800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b="0" dirty="0"/>
          </a:p>
        </p:txBody>
      </p:sp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2CFD13BF-EB76-4040-B713-A691899CDA8F}"/>
              </a:ext>
            </a:extLst>
          </p:cNvPr>
          <p:cNvSpPr txBox="1">
            <a:spLocks/>
          </p:cNvSpPr>
          <p:nvPr/>
        </p:nvSpPr>
        <p:spPr>
          <a:xfrm>
            <a:off x="1540702" y="2413025"/>
            <a:ext cx="7251230" cy="276426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Introduction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motivations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fundamentals 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in practice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Selected new trends in systems architecture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Conclusion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5EF8E4-C46B-473E-83CE-023BD7180144}"/>
              </a:ext>
            </a:extLst>
          </p:cNvPr>
          <p:cNvSpPr/>
          <p:nvPr/>
        </p:nvSpPr>
        <p:spPr>
          <a:xfrm>
            <a:off x="1359567" y="2362019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2A2B3A9E-29FA-4467-9CCC-6A3D76CC7C67}"/>
              </a:ext>
            </a:extLst>
          </p:cNvPr>
          <p:cNvSpPr txBox="1">
            <a:spLocks/>
          </p:cNvSpPr>
          <p:nvPr/>
        </p:nvSpPr>
        <p:spPr>
          <a:xfrm>
            <a:off x="1359567" y="2797584"/>
            <a:ext cx="504000" cy="50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/>
              <a:t>1</a:t>
            </a:r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C1EF11-31AF-4617-A664-703DA241A110}"/>
              </a:ext>
            </a:extLst>
          </p:cNvPr>
          <p:cNvSpPr/>
          <p:nvPr/>
        </p:nvSpPr>
        <p:spPr>
          <a:xfrm>
            <a:off x="1359567" y="280904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F12E3B-8966-47AC-ACC5-33D6C6664EA3}"/>
              </a:ext>
            </a:extLst>
          </p:cNvPr>
          <p:cNvSpPr/>
          <p:nvPr/>
        </p:nvSpPr>
        <p:spPr>
          <a:xfrm>
            <a:off x="1359567" y="328712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FD3A65-CC0C-49E3-941B-D89AC3CBB537}"/>
              </a:ext>
            </a:extLst>
          </p:cNvPr>
          <p:cNvSpPr/>
          <p:nvPr/>
        </p:nvSpPr>
        <p:spPr>
          <a:xfrm>
            <a:off x="1359567" y="3741020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0AA87B-06C5-4BF6-ABC0-5AD0072A8913}"/>
              </a:ext>
            </a:extLst>
          </p:cNvPr>
          <p:cNvSpPr/>
          <p:nvPr/>
        </p:nvSpPr>
        <p:spPr>
          <a:xfrm>
            <a:off x="1359567" y="419552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14FE32-3552-485C-915B-FA6CA424CEF9}"/>
              </a:ext>
            </a:extLst>
          </p:cNvPr>
          <p:cNvSpPr/>
          <p:nvPr/>
        </p:nvSpPr>
        <p:spPr>
          <a:xfrm>
            <a:off x="1359567" y="4662071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901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Brief overview of Daniel </a:t>
            </a:r>
            <a:r>
              <a:rPr lang="en-US" sz="2000" dirty="0" err="1"/>
              <a:t>Krob’s</a:t>
            </a:r>
            <a:r>
              <a:rPr lang="en-US" sz="2000" dirty="0"/>
              <a:t> scientific career  </a:t>
            </a:r>
            <a:endParaRPr lang="en-US" sz="2000" baseline="3000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</a:t>
            </a:r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4CB3F3-E2EC-4DA0-8F2F-73854D819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" y="2651933"/>
            <a:ext cx="2045910" cy="204591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760FD46-3625-41BF-9AB4-B8EA29D18C09}"/>
              </a:ext>
            </a:extLst>
          </p:cNvPr>
          <p:cNvSpPr txBox="1"/>
          <p:nvPr/>
        </p:nvSpPr>
        <p:spPr>
          <a:xfrm>
            <a:off x="3272558" y="966454"/>
            <a:ext cx="541652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029" sz="1600" dirty="0"/>
              <a:t>2012-: president of CESAMES group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029" sz="1600" dirty="0"/>
              <a:t>1989-: researcher, then senior researcher in computer science, National Center for Scientific Research (CNRS) – currently laid-off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029" sz="1600" dirty="0"/>
              <a:t>1997-2002: founding director of the </a:t>
            </a:r>
            <a:r>
              <a:rPr lang="en-029" sz="1600" dirty="0" err="1"/>
              <a:t>Laboratoire</a:t>
            </a:r>
            <a:r>
              <a:rPr lang="en-029" sz="1600" dirty="0"/>
              <a:t> </a:t>
            </a:r>
            <a:r>
              <a:rPr lang="en-029" sz="1600" dirty="0" err="1"/>
              <a:t>d’Informatique</a:t>
            </a:r>
            <a:r>
              <a:rPr lang="en-029" sz="1600" dirty="0"/>
              <a:t> </a:t>
            </a:r>
            <a:r>
              <a:rPr lang="en-029" sz="1600" dirty="0" err="1"/>
              <a:t>Algorithmique</a:t>
            </a:r>
            <a:r>
              <a:rPr lang="en-029" sz="1600" dirty="0"/>
              <a:t>: </a:t>
            </a:r>
            <a:r>
              <a:rPr lang="en-029" sz="1600" dirty="0" err="1"/>
              <a:t>Fondements</a:t>
            </a:r>
            <a:r>
              <a:rPr lang="en-029" sz="1600" dirty="0"/>
              <a:t> &amp; Applications (CNRS &amp; Université Paris 7)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029" sz="1600" dirty="0"/>
              <a:t>1995-2019: professor, then institute professor, Ecole Polytechnique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029" sz="1600" dirty="0"/>
              <a:t>2003-2015: founder &amp; director of the Dassault Aviation – DCNS – DGA – Thales industrial chair “Engineering of complex systems” of Ecole Polytechnique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029" sz="1600" dirty="0"/>
              <a:t>2015-2017: scientific director of </a:t>
            </a:r>
            <a:r>
              <a:rPr lang="en-029" sz="1600" dirty="0" err="1"/>
              <a:t>SystemX</a:t>
            </a:r>
            <a:r>
              <a:rPr lang="en-029" sz="1600" dirty="0"/>
              <a:t> technological institute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029" sz="1600" dirty="0"/>
              <a:t>2014: fellow of the International Council on Systems Engineering (INCOSE)</a:t>
            </a:r>
          </a:p>
        </p:txBody>
      </p:sp>
    </p:spTree>
    <p:extLst>
      <p:ext uri="{BB962C8B-B14F-4D97-AF65-F5344CB8AC3E}">
        <p14:creationId xmlns:p14="http://schemas.microsoft.com/office/powerpoint/2010/main" val="332225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 of contents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FF5F6B-36A1-4848-89EC-A94C07F2D9CF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6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43A7C965-B2A2-413F-BA8F-16E1C9E53246}"/>
              </a:ext>
            </a:extLst>
          </p:cNvPr>
          <p:cNvSpPr txBox="1">
            <a:spLocks/>
          </p:cNvSpPr>
          <p:nvPr/>
        </p:nvSpPr>
        <p:spPr>
          <a:xfrm>
            <a:off x="1540702" y="1969013"/>
            <a:ext cx="7251230" cy="39036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Introduction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motivations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fundamentals 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in practice</a:t>
            </a:r>
          </a:p>
          <a:p>
            <a:pPr marL="457200" lvl="1" indent="0">
              <a:spcBef>
                <a:spcPts val="600"/>
              </a:spcBef>
              <a:buSzPct val="100000"/>
              <a:buNone/>
            </a:pPr>
            <a:r>
              <a:rPr lang="en-US" sz="2000" b="1" dirty="0"/>
              <a:t>4.1 – Systems architecture views</a:t>
            </a:r>
          </a:p>
          <a:p>
            <a:pPr marL="457200" lvl="1" indent="0">
              <a:spcBef>
                <a:spcPts val="600"/>
              </a:spcBef>
              <a:buSzPct val="100000"/>
              <a:buNone/>
            </a:pPr>
            <a:r>
              <a:rPr lang="en-US" sz="2000" b="1" dirty="0"/>
              <a:t>4.2 – Systems architecture framework &amp; process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Selected new trends in systems architecture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Conclusion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85F10A-7C15-42D9-A2C8-CEDA5E97349A}"/>
              </a:ext>
            </a:extLst>
          </p:cNvPr>
          <p:cNvSpPr/>
          <p:nvPr/>
        </p:nvSpPr>
        <p:spPr>
          <a:xfrm>
            <a:off x="1359567" y="1918007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66F3672F-B69F-4486-A8E3-3E4667E6F2F1}"/>
              </a:ext>
            </a:extLst>
          </p:cNvPr>
          <p:cNvSpPr txBox="1">
            <a:spLocks/>
          </p:cNvSpPr>
          <p:nvPr/>
        </p:nvSpPr>
        <p:spPr>
          <a:xfrm>
            <a:off x="1359567" y="2353572"/>
            <a:ext cx="504000" cy="50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/>
              <a:t>1</a:t>
            </a: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0B7B31-CEE0-4407-8D3E-3DBDE0076D1C}"/>
              </a:ext>
            </a:extLst>
          </p:cNvPr>
          <p:cNvSpPr/>
          <p:nvPr/>
        </p:nvSpPr>
        <p:spPr>
          <a:xfrm>
            <a:off x="1359567" y="2365032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3ECD96-5644-449A-9F75-4AA56E427847}"/>
              </a:ext>
            </a:extLst>
          </p:cNvPr>
          <p:cNvSpPr/>
          <p:nvPr/>
        </p:nvSpPr>
        <p:spPr>
          <a:xfrm>
            <a:off x="1359567" y="2843112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BA73CA-28D8-4454-8C42-EE7DD88FEE6C}"/>
              </a:ext>
            </a:extLst>
          </p:cNvPr>
          <p:cNvSpPr/>
          <p:nvPr/>
        </p:nvSpPr>
        <p:spPr>
          <a:xfrm>
            <a:off x="1359567" y="3297008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8A0677-4162-481F-84D7-1F97CC37BBB6}"/>
              </a:ext>
            </a:extLst>
          </p:cNvPr>
          <p:cNvSpPr/>
          <p:nvPr/>
        </p:nvSpPr>
        <p:spPr>
          <a:xfrm>
            <a:off x="1359567" y="4436276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2C5BDA-D6C1-443A-8954-BCD48D8E0682}"/>
              </a:ext>
            </a:extLst>
          </p:cNvPr>
          <p:cNvSpPr/>
          <p:nvPr/>
        </p:nvSpPr>
        <p:spPr>
          <a:xfrm>
            <a:off x="1359567" y="4941859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6F19F0A7-D5A5-4953-8D97-16E075DF2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993" y="3802683"/>
            <a:ext cx="7098694" cy="270698"/>
          </a:xfrm>
          <a:prstGeom prst="rect">
            <a:avLst/>
          </a:prstGeom>
          <a:solidFill>
            <a:srgbClr val="808080">
              <a:alpha val="25000"/>
            </a:srgbClr>
          </a:solidFill>
          <a:ln>
            <a:noFill/>
          </a:ln>
          <a:effectLst/>
        </p:spPr>
        <p:txBody>
          <a:bodyPr wrap="square" lIns="90000" tIns="118800" rIns="90000" bIns="118800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" b="0" dirty="0"/>
          </a:p>
        </p:txBody>
      </p:sp>
    </p:spTree>
    <p:extLst>
      <p:ext uri="{BB962C8B-B14F-4D97-AF65-F5344CB8AC3E}">
        <p14:creationId xmlns:p14="http://schemas.microsoft.com/office/powerpoint/2010/main" val="3651451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Key systems architecture concept – Architectural pyramid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6" name="Isosceles Triangle 2"/>
          <p:cNvSpPr>
            <a:spLocks noChangeArrowheads="1"/>
          </p:cNvSpPr>
          <p:nvPr/>
        </p:nvSpPr>
        <p:spPr bwMode="auto">
          <a:xfrm>
            <a:off x="1546225" y="836613"/>
            <a:ext cx="5848350" cy="5040312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rgbClr val="C0C0C0">
                <a:lumMod val="50000"/>
              </a:srgbClr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cxnSp>
        <p:nvCxnSpPr>
          <p:cNvPr id="7" name="Straight Connector 5"/>
          <p:cNvCxnSpPr>
            <a:cxnSpLocks noChangeShapeType="1"/>
            <a:endCxn id="59" idx="1"/>
          </p:cNvCxnSpPr>
          <p:nvPr/>
        </p:nvCxnSpPr>
        <p:spPr bwMode="auto">
          <a:xfrm>
            <a:off x="1523136" y="2363788"/>
            <a:ext cx="5786437" cy="0"/>
          </a:xfrm>
          <a:prstGeom prst="line">
            <a:avLst/>
          </a:prstGeom>
          <a:noFill/>
          <a:ln w="38100" algn="ctr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827088" y="4524375"/>
            <a:ext cx="7343775" cy="0"/>
          </a:xfrm>
          <a:prstGeom prst="line">
            <a:avLst/>
          </a:prstGeom>
          <a:noFill/>
          <a:ln w="9525" algn="ctr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Isosceles Triangle 3"/>
          <p:cNvSpPr>
            <a:spLocks noChangeArrowheads="1"/>
          </p:cNvSpPr>
          <p:nvPr/>
        </p:nvSpPr>
        <p:spPr bwMode="auto">
          <a:xfrm>
            <a:off x="3595048" y="850900"/>
            <a:ext cx="1754188" cy="151288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0" name="Trapezoid 9"/>
          <p:cNvSpPr/>
          <p:nvPr/>
        </p:nvSpPr>
        <p:spPr bwMode="auto">
          <a:xfrm>
            <a:off x="1546225" y="4524375"/>
            <a:ext cx="5848350" cy="1366838"/>
          </a:xfrm>
          <a:prstGeom prst="trapezoid">
            <a:avLst>
              <a:gd name="adj" fmla="val 57762"/>
            </a:avLst>
          </a:prstGeom>
          <a:solidFill>
            <a:srgbClr val="FFFF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cxnSp>
        <p:nvCxnSpPr>
          <p:cNvPr id="11" name="Straight Connector 11"/>
          <p:cNvCxnSpPr>
            <a:cxnSpLocks noChangeShapeType="1"/>
          </p:cNvCxnSpPr>
          <p:nvPr/>
        </p:nvCxnSpPr>
        <p:spPr bwMode="auto">
          <a:xfrm>
            <a:off x="4302125" y="4511675"/>
            <a:ext cx="0" cy="1366838"/>
          </a:xfrm>
          <a:prstGeom prst="line">
            <a:avLst/>
          </a:prstGeom>
          <a:noFill/>
          <a:ln w="317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20"/>
          <p:cNvSpPr>
            <a:spLocks noChangeArrowheads="1"/>
          </p:cNvSpPr>
          <p:nvPr/>
        </p:nvSpPr>
        <p:spPr bwMode="auto">
          <a:xfrm>
            <a:off x="827088" y="1438275"/>
            <a:ext cx="360362" cy="287338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13" name="TextBox 27"/>
          <p:cNvSpPr txBox="1">
            <a:spLocks noChangeArrowheads="1"/>
          </p:cNvSpPr>
          <p:nvPr/>
        </p:nvSpPr>
        <p:spPr bwMode="auto">
          <a:xfrm>
            <a:off x="3967163" y="1641475"/>
            <a:ext cx="1008062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0" dirty="0">
                <a:solidFill>
                  <a:srgbClr val="FF0000"/>
                </a:solidFill>
                <a:latin typeface="Arial"/>
              </a:rPr>
              <a:t>Mission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057275" y="1236663"/>
            <a:ext cx="17891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Operational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Vision</a:t>
            </a:r>
          </a:p>
          <a:p>
            <a:pPr algn="ctr" eaLnBrk="0" hangingPunct="0">
              <a:defRPr/>
            </a:pPr>
            <a:r>
              <a:rPr lang="en-US" sz="1400" dirty="0">
                <a:solidFill>
                  <a:srgbClr val="FF0000"/>
                </a:solidFill>
                <a:latin typeface="Arial"/>
                <a:cs typeface="Arial" pitchFamily="34" charset="0"/>
              </a:rPr>
              <a:t>(Why?)</a:t>
            </a:r>
          </a:p>
        </p:txBody>
      </p:sp>
      <p:sp>
        <p:nvSpPr>
          <p:cNvPr id="15" name="TextBox 34"/>
          <p:cNvSpPr txBox="1">
            <a:spLocks noChangeArrowheads="1"/>
          </p:cNvSpPr>
          <p:nvPr/>
        </p:nvSpPr>
        <p:spPr bwMode="auto">
          <a:xfrm>
            <a:off x="5308164" y="1301795"/>
            <a:ext cx="1897844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0" dirty="0">
                <a:solidFill>
                  <a:srgbClr val="FF0000"/>
                </a:solidFill>
                <a:latin typeface="Arial"/>
              </a:rPr>
              <a:t>Which services are to be provided to the environment?</a:t>
            </a:r>
          </a:p>
        </p:txBody>
      </p:sp>
      <p:sp>
        <p:nvSpPr>
          <p:cNvPr id="16" name="Oval 119"/>
          <p:cNvSpPr>
            <a:spLocks noChangeArrowheads="1"/>
          </p:cNvSpPr>
          <p:nvPr/>
        </p:nvSpPr>
        <p:spPr bwMode="auto">
          <a:xfrm>
            <a:off x="466725" y="3213100"/>
            <a:ext cx="360363" cy="287338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827088" y="3019425"/>
            <a:ext cx="14112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Functional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Vision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(What?)</a:t>
            </a:r>
          </a:p>
        </p:txBody>
      </p: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6257086" y="3189970"/>
            <a:ext cx="1471068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0" dirty="0">
                <a:solidFill>
                  <a:srgbClr val="5F5F5F"/>
                </a:solidFill>
                <a:latin typeface="Arial"/>
              </a:rPr>
              <a:t>Which functions are to be provided?</a:t>
            </a:r>
          </a:p>
        </p:txBody>
      </p:sp>
      <p:cxnSp>
        <p:nvCxnSpPr>
          <p:cNvPr id="19" name="Connecteur droit avec flèche 59"/>
          <p:cNvCxnSpPr>
            <a:cxnSpLocks noChangeShapeType="1"/>
          </p:cNvCxnSpPr>
          <p:nvPr/>
        </p:nvCxnSpPr>
        <p:spPr bwMode="auto">
          <a:xfrm flipH="1">
            <a:off x="4102100" y="1976438"/>
            <a:ext cx="368300" cy="557212"/>
          </a:xfrm>
          <a:prstGeom prst="straightConnector1">
            <a:avLst/>
          </a:prstGeom>
          <a:noFill/>
          <a:ln w="28575" algn="ctr">
            <a:solidFill>
              <a:srgbClr val="80808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avec flèche 60"/>
          <p:cNvCxnSpPr>
            <a:cxnSpLocks noChangeShapeType="1"/>
          </p:cNvCxnSpPr>
          <p:nvPr/>
        </p:nvCxnSpPr>
        <p:spPr bwMode="auto">
          <a:xfrm>
            <a:off x="4459288" y="1976438"/>
            <a:ext cx="687387" cy="1812925"/>
          </a:xfrm>
          <a:prstGeom prst="straightConnector1">
            <a:avLst/>
          </a:prstGeom>
          <a:noFill/>
          <a:ln w="28575" algn="ctr">
            <a:solidFill>
              <a:srgbClr val="80808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cteur droit avec flèche 61"/>
          <p:cNvCxnSpPr>
            <a:cxnSpLocks noChangeShapeType="1"/>
          </p:cNvCxnSpPr>
          <p:nvPr/>
        </p:nvCxnSpPr>
        <p:spPr bwMode="auto">
          <a:xfrm>
            <a:off x="4445000" y="1976438"/>
            <a:ext cx="0" cy="1206500"/>
          </a:xfrm>
          <a:prstGeom prst="straightConnector1">
            <a:avLst/>
          </a:prstGeom>
          <a:noFill/>
          <a:ln w="28575" algn="ctr">
            <a:solidFill>
              <a:srgbClr val="80808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cteur droit avec flèche 62"/>
          <p:cNvCxnSpPr>
            <a:cxnSpLocks noChangeShapeType="1"/>
          </p:cNvCxnSpPr>
          <p:nvPr/>
        </p:nvCxnSpPr>
        <p:spPr bwMode="auto">
          <a:xfrm flipH="1">
            <a:off x="3703638" y="1962150"/>
            <a:ext cx="755650" cy="1827213"/>
          </a:xfrm>
          <a:prstGeom prst="straightConnector1">
            <a:avLst/>
          </a:prstGeom>
          <a:noFill/>
          <a:ln w="28575" algn="ctr">
            <a:solidFill>
              <a:srgbClr val="80808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ounded Rectangle 23"/>
          <p:cNvSpPr/>
          <p:nvPr/>
        </p:nvSpPr>
        <p:spPr bwMode="auto">
          <a:xfrm>
            <a:off x="3868738" y="2533650"/>
            <a:ext cx="1152525" cy="503238"/>
          </a:xfrm>
          <a:prstGeom prst="roundRect">
            <a:avLst/>
          </a:prstGeom>
          <a:solidFill>
            <a:srgbClr val="C0C0C0">
              <a:lumMod val="50000"/>
            </a:srgbClr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Function</a:t>
            </a:r>
          </a:p>
        </p:txBody>
      </p:sp>
      <p:sp>
        <p:nvSpPr>
          <p:cNvPr id="24" name="Rounded Rectangle 24"/>
          <p:cNvSpPr/>
          <p:nvPr/>
        </p:nvSpPr>
        <p:spPr bwMode="auto">
          <a:xfrm>
            <a:off x="3868738" y="3182938"/>
            <a:ext cx="1152525" cy="503237"/>
          </a:xfrm>
          <a:prstGeom prst="roundRect">
            <a:avLst/>
          </a:prstGeom>
          <a:solidFill>
            <a:srgbClr val="C0C0C0">
              <a:lumMod val="50000"/>
            </a:srgbClr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Function</a:t>
            </a:r>
          </a:p>
        </p:txBody>
      </p:sp>
      <p:sp>
        <p:nvSpPr>
          <p:cNvPr id="25" name="Rounded Rectangle 25"/>
          <p:cNvSpPr/>
          <p:nvPr/>
        </p:nvSpPr>
        <p:spPr bwMode="auto">
          <a:xfrm>
            <a:off x="3127375" y="3789363"/>
            <a:ext cx="1152525" cy="503237"/>
          </a:xfrm>
          <a:prstGeom prst="roundRect">
            <a:avLst/>
          </a:prstGeom>
          <a:solidFill>
            <a:srgbClr val="C0C0C0">
              <a:lumMod val="50000"/>
            </a:srgbClr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Function</a:t>
            </a:r>
          </a:p>
        </p:txBody>
      </p:sp>
      <p:sp>
        <p:nvSpPr>
          <p:cNvPr id="26" name="Rounded Rectangle 26"/>
          <p:cNvSpPr/>
          <p:nvPr/>
        </p:nvSpPr>
        <p:spPr bwMode="auto">
          <a:xfrm>
            <a:off x="4570413" y="3789363"/>
            <a:ext cx="1152525" cy="503237"/>
          </a:xfrm>
          <a:prstGeom prst="roundRect">
            <a:avLst/>
          </a:prstGeom>
          <a:solidFill>
            <a:srgbClr val="C0C0C0">
              <a:lumMod val="50000"/>
            </a:srgbClr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Function</a:t>
            </a:r>
          </a:p>
        </p:txBody>
      </p:sp>
      <p:sp>
        <p:nvSpPr>
          <p:cNvPr id="27" name="Oval 117"/>
          <p:cNvSpPr>
            <a:spLocks noChangeArrowheads="1"/>
          </p:cNvSpPr>
          <p:nvPr/>
        </p:nvSpPr>
        <p:spPr bwMode="auto">
          <a:xfrm>
            <a:off x="266700" y="5349875"/>
            <a:ext cx="381000" cy="287338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3</a:t>
            </a:r>
          </a:p>
        </p:txBody>
      </p:sp>
      <p:grpSp>
        <p:nvGrpSpPr>
          <p:cNvPr id="28" name="Group 121"/>
          <p:cNvGrpSpPr>
            <a:grpSpLocks/>
          </p:cNvGrpSpPr>
          <p:nvPr/>
        </p:nvGrpSpPr>
        <p:grpSpPr bwMode="auto">
          <a:xfrm>
            <a:off x="2543175" y="4725988"/>
            <a:ext cx="381000" cy="381000"/>
            <a:chOff x="1920" y="2688"/>
            <a:chExt cx="240" cy="240"/>
          </a:xfrm>
        </p:grpSpPr>
        <p:sp>
          <p:nvSpPr>
            <p:cNvPr id="29" name="Oval 122"/>
            <p:cNvSpPr>
              <a:spLocks noChangeArrowheads="1"/>
            </p:cNvSpPr>
            <p:nvPr/>
          </p:nvSpPr>
          <p:spPr bwMode="auto">
            <a:xfrm>
              <a:off x="1920" y="2688"/>
              <a:ext cx="240" cy="240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123"/>
            <p:cNvSpPr>
              <a:spLocks noChangeArrowheads="1"/>
            </p:cNvSpPr>
            <p:nvPr/>
          </p:nvSpPr>
          <p:spPr bwMode="auto">
            <a:xfrm>
              <a:off x="1944" y="2712"/>
              <a:ext cx="193" cy="1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" name="Picture 1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" y="2729"/>
              <a:ext cx="7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125"/>
          <p:cNvGrpSpPr>
            <a:grpSpLocks/>
          </p:cNvGrpSpPr>
          <p:nvPr/>
        </p:nvGrpSpPr>
        <p:grpSpPr bwMode="auto">
          <a:xfrm>
            <a:off x="2238375" y="5183188"/>
            <a:ext cx="381000" cy="381000"/>
            <a:chOff x="1920" y="2688"/>
            <a:chExt cx="240" cy="240"/>
          </a:xfrm>
        </p:grpSpPr>
        <p:sp>
          <p:nvSpPr>
            <p:cNvPr id="33" name="Oval 126"/>
            <p:cNvSpPr>
              <a:spLocks noChangeArrowheads="1"/>
            </p:cNvSpPr>
            <p:nvPr/>
          </p:nvSpPr>
          <p:spPr bwMode="auto">
            <a:xfrm>
              <a:off x="1920" y="2688"/>
              <a:ext cx="240" cy="240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127"/>
            <p:cNvSpPr>
              <a:spLocks noChangeArrowheads="1"/>
            </p:cNvSpPr>
            <p:nvPr/>
          </p:nvSpPr>
          <p:spPr bwMode="auto">
            <a:xfrm>
              <a:off x="1944" y="2712"/>
              <a:ext cx="193" cy="1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" name="Picture 1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" y="2729"/>
              <a:ext cx="7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129"/>
          <p:cNvGrpSpPr>
            <a:grpSpLocks/>
          </p:cNvGrpSpPr>
          <p:nvPr/>
        </p:nvGrpSpPr>
        <p:grpSpPr bwMode="auto">
          <a:xfrm>
            <a:off x="3308350" y="4751388"/>
            <a:ext cx="381000" cy="381000"/>
            <a:chOff x="1920" y="2688"/>
            <a:chExt cx="240" cy="240"/>
          </a:xfrm>
        </p:grpSpPr>
        <p:sp>
          <p:nvSpPr>
            <p:cNvPr id="37" name="Oval 130"/>
            <p:cNvSpPr>
              <a:spLocks noChangeArrowheads="1"/>
            </p:cNvSpPr>
            <p:nvPr/>
          </p:nvSpPr>
          <p:spPr bwMode="auto">
            <a:xfrm>
              <a:off x="1920" y="2688"/>
              <a:ext cx="240" cy="240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131"/>
            <p:cNvSpPr>
              <a:spLocks noChangeArrowheads="1"/>
            </p:cNvSpPr>
            <p:nvPr/>
          </p:nvSpPr>
          <p:spPr bwMode="auto">
            <a:xfrm>
              <a:off x="1944" y="2712"/>
              <a:ext cx="193" cy="1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" name="Picture 1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" y="2729"/>
              <a:ext cx="7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133"/>
          <p:cNvGrpSpPr>
            <a:grpSpLocks/>
          </p:cNvGrpSpPr>
          <p:nvPr/>
        </p:nvGrpSpPr>
        <p:grpSpPr bwMode="auto">
          <a:xfrm>
            <a:off x="2847975" y="5106988"/>
            <a:ext cx="381000" cy="381000"/>
            <a:chOff x="1920" y="2688"/>
            <a:chExt cx="240" cy="240"/>
          </a:xfrm>
        </p:grpSpPr>
        <p:sp>
          <p:nvSpPr>
            <p:cNvPr id="41" name="Oval 134"/>
            <p:cNvSpPr>
              <a:spLocks noChangeArrowheads="1"/>
            </p:cNvSpPr>
            <p:nvPr/>
          </p:nvSpPr>
          <p:spPr bwMode="auto">
            <a:xfrm>
              <a:off x="1920" y="2688"/>
              <a:ext cx="240" cy="240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135"/>
            <p:cNvSpPr>
              <a:spLocks noChangeArrowheads="1"/>
            </p:cNvSpPr>
            <p:nvPr/>
          </p:nvSpPr>
          <p:spPr bwMode="auto">
            <a:xfrm>
              <a:off x="1944" y="2712"/>
              <a:ext cx="193" cy="1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13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" y="2729"/>
              <a:ext cx="7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137"/>
          <p:cNvGrpSpPr>
            <a:grpSpLocks/>
          </p:cNvGrpSpPr>
          <p:nvPr/>
        </p:nvGrpSpPr>
        <p:grpSpPr bwMode="auto">
          <a:xfrm>
            <a:off x="3381375" y="5183188"/>
            <a:ext cx="381000" cy="381000"/>
            <a:chOff x="1920" y="2688"/>
            <a:chExt cx="240" cy="240"/>
          </a:xfrm>
        </p:grpSpPr>
        <p:sp>
          <p:nvSpPr>
            <p:cNvPr id="45" name="Oval 138"/>
            <p:cNvSpPr>
              <a:spLocks noChangeArrowheads="1"/>
            </p:cNvSpPr>
            <p:nvPr/>
          </p:nvSpPr>
          <p:spPr bwMode="auto">
            <a:xfrm>
              <a:off x="1920" y="2688"/>
              <a:ext cx="240" cy="240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139"/>
            <p:cNvSpPr>
              <a:spLocks noChangeArrowheads="1"/>
            </p:cNvSpPr>
            <p:nvPr/>
          </p:nvSpPr>
          <p:spPr bwMode="auto">
            <a:xfrm>
              <a:off x="1944" y="2712"/>
              <a:ext cx="193" cy="1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7" name="Picture 14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" y="2729"/>
              <a:ext cx="7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TextBox 22"/>
          <p:cNvSpPr txBox="1">
            <a:spLocks noChangeArrowheads="1"/>
          </p:cNvSpPr>
          <p:nvPr/>
        </p:nvSpPr>
        <p:spPr bwMode="auto">
          <a:xfrm>
            <a:off x="2498725" y="5526088"/>
            <a:ext cx="1149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dirty="0" err="1">
                <a:solidFill>
                  <a:srgbClr val="003399"/>
                </a:solidFill>
                <a:latin typeface="Arial"/>
                <a:cs typeface="Arial" pitchFamily="34" charset="0"/>
              </a:rPr>
              <a:t>Humanware</a:t>
            </a:r>
            <a:endParaRPr lang="en-US" sz="1400" dirty="0">
              <a:solidFill>
                <a:srgbClr val="003399"/>
              </a:solidFill>
              <a:latin typeface="Arial"/>
              <a:cs typeface="Arial" pitchFamily="34" charset="0"/>
            </a:endParaRPr>
          </a:p>
        </p:txBody>
      </p:sp>
      <p:sp>
        <p:nvSpPr>
          <p:cNvPr id="49" name="Rounded Rectangle 13"/>
          <p:cNvSpPr>
            <a:spLocks noChangeArrowheads="1"/>
          </p:cNvSpPr>
          <p:nvPr/>
        </p:nvSpPr>
        <p:spPr bwMode="auto">
          <a:xfrm>
            <a:off x="4643438" y="4883150"/>
            <a:ext cx="935037" cy="56673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 pitchFamily="34" charset="0"/>
              </a:rPr>
              <a:t>Hardware</a:t>
            </a:r>
          </a:p>
        </p:txBody>
      </p:sp>
      <p:sp>
        <p:nvSpPr>
          <p:cNvPr id="50" name="Rounded Rectangle 16"/>
          <p:cNvSpPr>
            <a:spLocks noChangeArrowheads="1"/>
          </p:cNvSpPr>
          <p:nvPr/>
        </p:nvSpPr>
        <p:spPr bwMode="auto">
          <a:xfrm>
            <a:off x="5722938" y="4883150"/>
            <a:ext cx="936625" cy="56673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 pitchFamily="34" charset="0"/>
              </a:rPr>
              <a:t>Software</a:t>
            </a:r>
          </a:p>
        </p:txBody>
      </p:sp>
      <p:sp>
        <p:nvSpPr>
          <p:cNvPr id="51" name="TextBox 22"/>
          <p:cNvSpPr txBox="1">
            <a:spLocks noChangeArrowheads="1"/>
          </p:cNvSpPr>
          <p:nvPr/>
        </p:nvSpPr>
        <p:spPr bwMode="auto">
          <a:xfrm>
            <a:off x="4657725" y="5532438"/>
            <a:ext cx="195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003399"/>
                </a:solidFill>
                <a:latin typeface="Arial"/>
                <a:cs typeface="Arial" pitchFamily="34" charset="0"/>
              </a:rPr>
              <a:t>Technical components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385763" y="4838700"/>
            <a:ext cx="14493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Constructional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Vision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(How?)</a:t>
            </a:r>
          </a:p>
        </p:txBody>
      </p:sp>
      <p:sp>
        <p:nvSpPr>
          <p:cNvPr id="53" name="TextBox 36"/>
          <p:cNvSpPr txBox="1">
            <a:spLocks noChangeArrowheads="1"/>
          </p:cNvSpPr>
          <p:nvPr/>
        </p:nvSpPr>
        <p:spPr bwMode="auto">
          <a:xfrm>
            <a:off x="7397751" y="4954588"/>
            <a:ext cx="136411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0" dirty="0">
                <a:solidFill>
                  <a:srgbClr val="003399"/>
                </a:solidFill>
                <a:latin typeface="Arial"/>
              </a:rPr>
              <a:t>Which concrete resources form the system?</a:t>
            </a:r>
          </a:p>
        </p:txBody>
      </p:sp>
      <p:cxnSp>
        <p:nvCxnSpPr>
          <p:cNvPr id="54" name="Connecteur droit avec flèche 102"/>
          <p:cNvCxnSpPr>
            <a:cxnSpLocks noChangeShapeType="1"/>
          </p:cNvCxnSpPr>
          <p:nvPr/>
        </p:nvCxnSpPr>
        <p:spPr bwMode="auto">
          <a:xfrm flipH="1">
            <a:off x="2843213" y="4292600"/>
            <a:ext cx="860425" cy="515938"/>
          </a:xfrm>
          <a:prstGeom prst="straightConnector1">
            <a:avLst/>
          </a:prstGeom>
          <a:noFill/>
          <a:ln w="28575" algn="ctr">
            <a:solidFill>
              <a:srgbClr val="80808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Connecteur droit avec flèche 103"/>
          <p:cNvCxnSpPr>
            <a:cxnSpLocks noChangeShapeType="1"/>
          </p:cNvCxnSpPr>
          <p:nvPr/>
        </p:nvCxnSpPr>
        <p:spPr bwMode="auto">
          <a:xfrm flipH="1">
            <a:off x="3038475" y="4292600"/>
            <a:ext cx="665163" cy="852488"/>
          </a:xfrm>
          <a:prstGeom prst="straightConnector1">
            <a:avLst/>
          </a:prstGeom>
          <a:noFill/>
          <a:ln w="28575" algn="ctr">
            <a:solidFill>
              <a:srgbClr val="80808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Connecteur droit avec flèche 104"/>
          <p:cNvCxnSpPr>
            <a:cxnSpLocks noChangeShapeType="1"/>
          </p:cNvCxnSpPr>
          <p:nvPr/>
        </p:nvCxnSpPr>
        <p:spPr bwMode="auto">
          <a:xfrm>
            <a:off x="3703638" y="4292600"/>
            <a:ext cx="1408112" cy="590550"/>
          </a:xfrm>
          <a:prstGeom prst="straightConnector1">
            <a:avLst/>
          </a:prstGeom>
          <a:noFill/>
          <a:ln w="28575" algn="ctr">
            <a:solidFill>
              <a:srgbClr val="80808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Connecteur droit avec flèche 105"/>
          <p:cNvCxnSpPr>
            <a:cxnSpLocks noChangeShapeType="1"/>
          </p:cNvCxnSpPr>
          <p:nvPr/>
        </p:nvCxnSpPr>
        <p:spPr bwMode="auto">
          <a:xfrm>
            <a:off x="3703638" y="4292600"/>
            <a:ext cx="2487612" cy="582613"/>
          </a:xfrm>
          <a:prstGeom prst="straightConnector1">
            <a:avLst/>
          </a:prstGeom>
          <a:noFill/>
          <a:ln w="28575" algn="ctr">
            <a:solidFill>
              <a:srgbClr val="80808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33"/>
          <p:cNvSpPr txBox="1">
            <a:spLocks noChangeArrowheads="1"/>
          </p:cNvSpPr>
          <p:nvPr/>
        </p:nvSpPr>
        <p:spPr bwMode="auto">
          <a:xfrm>
            <a:off x="1523136" y="6083854"/>
            <a:ext cx="599327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US" b="0" dirty="0">
                <a:latin typeface="Arial"/>
              </a:rPr>
              <a:t>We can therefore study any system from </a:t>
            </a:r>
            <a:r>
              <a:rPr lang="en-US" dirty="0">
                <a:solidFill>
                  <a:srgbClr val="993366"/>
                </a:solidFill>
                <a:latin typeface="Arial"/>
              </a:rPr>
              <a:t>three</a:t>
            </a:r>
            <a:r>
              <a:rPr lang="en-US" b="0" dirty="0">
                <a:solidFill>
                  <a:srgbClr val="993366"/>
                </a:solidFill>
                <a:latin typeface="Arial"/>
              </a:rPr>
              <a:t> </a:t>
            </a:r>
            <a:r>
              <a:rPr lang="en-US" b="0" dirty="0">
                <a:latin typeface="Arial"/>
              </a:rPr>
              <a:t>visions</a:t>
            </a: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7309573" y="2209800"/>
            <a:ext cx="1708150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System Boundary</a:t>
            </a:r>
          </a:p>
        </p:txBody>
      </p:sp>
      <p:cxnSp>
        <p:nvCxnSpPr>
          <p:cNvPr id="66" name="Connecteur droit avec flèche 65"/>
          <p:cNvCxnSpPr>
            <a:stCxn id="59" idx="0"/>
          </p:cNvCxnSpPr>
          <p:nvPr/>
        </p:nvCxnSpPr>
        <p:spPr>
          <a:xfrm flipV="1">
            <a:off x="8163648" y="1119116"/>
            <a:ext cx="0" cy="109068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7394576" y="1588403"/>
            <a:ext cx="14901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System </a:t>
            </a:r>
            <a:r>
              <a:rPr lang="fr-FR" sz="1400" dirty="0" err="1"/>
              <a:t>outside</a:t>
            </a:r>
            <a:endParaRPr lang="fr-FR" sz="1400" dirty="0"/>
          </a:p>
        </p:txBody>
      </p:sp>
      <p:cxnSp>
        <p:nvCxnSpPr>
          <p:cNvPr id="67" name="Connecteur droit avec flèche 66"/>
          <p:cNvCxnSpPr>
            <a:stCxn id="59" idx="2"/>
          </p:cNvCxnSpPr>
          <p:nvPr/>
        </p:nvCxnSpPr>
        <p:spPr>
          <a:xfrm>
            <a:off x="8163648" y="2517775"/>
            <a:ext cx="7215" cy="239792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7425804" y="2810944"/>
            <a:ext cx="14901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fr-FR" dirty="0"/>
              <a:t>System </a:t>
            </a:r>
            <a:r>
              <a:rPr lang="fr-FR" dirty="0" err="1"/>
              <a:t>inside</a:t>
            </a:r>
            <a:endParaRPr lang="fr-FR" dirty="0"/>
          </a:p>
        </p:txBody>
      </p:sp>
      <p:sp>
        <p:nvSpPr>
          <p:cNvPr id="68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</p:spTree>
    <p:extLst>
      <p:ext uri="{BB962C8B-B14F-4D97-AF65-F5344CB8AC3E}">
        <p14:creationId xmlns:p14="http://schemas.microsoft.com/office/powerpoint/2010/main" val="2841490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Why three architectural visions? (1/2)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68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2012B821-8485-472B-A747-E7A198915469}"/>
              </a:ext>
            </a:extLst>
          </p:cNvPr>
          <p:cNvGrpSpPr/>
          <p:nvPr/>
        </p:nvGrpSpPr>
        <p:grpSpPr>
          <a:xfrm>
            <a:off x="423339" y="985594"/>
            <a:ext cx="8280400" cy="3833239"/>
            <a:chOff x="423339" y="951934"/>
            <a:chExt cx="8280400" cy="4103688"/>
          </a:xfrm>
        </p:grpSpPr>
        <p:grpSp>
          <p:nvGrpSpPr>
            <p:cNvPr id="82" name="Group 150">
              <a:extLst>
                <a:ext uri="{FF2B5EF4-FFF2-40B4-BE49-F238E27FC236}">
                  <a16:creationId xmlns:a16="http://schemas.microsoft.com/office/drawing/2014/main" id="{B87AF3B4-179C-477D-9B80-AAC2DD227B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264" y="3841184"/>
              <a:ext cx="1871662" cy="1008063"/>
              <a:chOff x="476" y="3022"/>
              <a:chExt cx="1179" cy="635"/>
            </a:xfrm>
          </p:grpSpPr>
          <p:sp>
            <p:nvSpPr>
              <p:cNvPr id="83" name="Rectangle 94">
                <a:extLst>
                  <a:ext uri="{FF2B5EF4-FFF2-40B4-BE49-F238E27FC236}">
                    <a16:creationId xmlns:a16="http://schemas.microsoft.com/office/drawing/2014/main" id="{4AC01002-7974-4886-8468-4CBC347F5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" y="3395"/>
                <a:ext cx="249" cy="23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95">
                <a:extLst>
                  <a:ext uri="{FF2B5EF4-FFF2-40B4-BE49-F238E27FC236}">
                    <a16:creationId xmlns:a16="http://schemas.microsoft.com/office/drawing/2014/main" id="{AD86FBF2-6CFB-444E-9254-35C47E288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" y="3048"/>
                <a:ext cx="249" cy="234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96">
                <a:extLst>
                  <a:ext uri="{FF2B5EF4-FFF2-40B4-BE49-F238E27FC236}">
                    <a16:creationId xmlns:a16="http://schemas.microsoft.com/office/drawing/2014/main" id="{4C6D7FBA-3C9F-42BE-8F02-02434A0EF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3224"/>
                <a:ext cx="249" cy="23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 Box 97">
                <a:extLst>
                  <a:ext uri="{FF2B5EF4-FFF2-40B4-BE49-F238E27FC236}">
                    <a16:creationId xmlns:a16="http://schemas.microsoft.com/office/drawing/2014/main" id="{FE738A86-878F-403B-8E7C-DA4EC6782E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9" y="3089"/>
                <a:ext cx="676" cy="1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Hardware system</a:t>
                </a:r>
              </a:p>
            </p:txBody>
          </p:sp>
          <p:sp>
            <p:nvSpPr>
              <p:cNvPr id="87" name="Text Box 98">
                <a:extLst>
                  <a:ext uri="{FF2B5EF4-FFF2-40B4-BE49-F238E27FC236}">
                    <a16:creationId xmlns:a16="http://schemas.microsoft.com/office/drawing/2014/main" id="{C023FFE5-E924-4801-9CEA-0DC263E989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9" y="3262"/>
                <a:ext cx="648" cy="1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Software system</a:t>
                </a:r>
              </a:p>
            </p:txBody>
          </p:sp>
          <p:sp>
            <p:nvSpPr>
              <p:cNvPr id="88" name="Text Box 99">
                <a:extLst>
                  <a:ext uri="{FF2B5EF4-FFF2-40B4-BE49-F238E27FC236}">
                    <a16:creationId xmlns:a16="http://schemas.microsoft.com/office/drawing/2014/main" id="{84111444-8D42-4F73-992B-7C6ACDE3D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9" y="3436"/>
                <a:ext cx="752" cy="1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Humanware system</a:t>
                </a:r>
              </a:p>
            </p:txBody>
          </p:sp>
          <p:sp>
            <p:nvSpPr>
              <p:cNvPr id="89" name="Rectangle 100">
                <a:extLst>
                  <a:ext uri="{FF2B5EF4-FFF2-40B4-BE49-F238E27FC236}">
                    <a16:creationId xmlns:a16="http://schemas.microsoft.com/office/drawing/2014/main" id="{1DF83F76-E55A-49CC-8E9B-821718FFE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3022"/>
                <a:ext cx="1179" cy="635"/>
              </a:xfrm>
              <a:prstGeom prst="rect">
                <a:avLst/>
              </a:prstGeom>
              <a:noFill/>
              <a:ln w="1905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" name="Line 103">
              <a:extLst>
                <a:ext uri="{FF2B5EF4-FFF2-40B4-BE49-F238E27FC236}">
                  <a16:creationId xmlns:a16="http://schemas.microsoft.com/office/drawing/2014/main" id="{B8B97DD3-2624-4595-A64F-DF6616515F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84376" y="2040959"/>
              <a:ext cx="576263" cy="358775"/>
            </a:xfrm>
            <a:prstGeom prst="line">
              <a:avLst/>
            </a:prstGeom>
            <a:noFill/>
            <a:ln w="1587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104">
              <a:extLst>
                <a:ext uri="{FF2B5EF4-FFF2-40B4-BE49-F238E27FC236}">
                  <a16:creationId xmlns:a16="http://schemas.microsoft.com/office/drawing/2014/main" id="{17D8D9D6-AA82-4538-B45B-870A1992D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314" y="1229747"/>
              <a:ext cx="1379537" cy="46831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Toothbrush company</a:t>
              </a:r>
            </a:p>
          </p:txBody>
        </p:sp>
        <p:sp>
          <p:nvSpPr>
            <p:cNvPr id="92" name="Rectangle 107">
              <a:extLst>
                <a:ext uri="{FF2B5EF4-FFF2-40B4-BE49-F238E27FC236}">
                  <a16:creationId xmlns:a16="http://schemas.microsoft.com/office/drawing/2014/main" id="{1817A7ED-1E3C-479B-BED5-343BEF45D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5601" y="4463484"/>
              <a:ext cx="1584325" cy="4540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118800" rIns="90000" bIns="118800" anchor="ctr"/>
            <a:lstStyle/>
            <a:p>
              <a:pPr algn="ctr" eaLnBrk="1" hangingPunct="1">
                <a:defRPr/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Internet</a:t>
              </a:r>
            </a:p>
          </p:txBody>
        </p:sp>
        <p:sp>
          <p:nvSpPr>
            <p:cNvPr id="93" name="Text Box 108">
              <a:extLst>
                <a:ext uri="{FF2B5EF4-FFF2-40B4-BE49-F238E27FC236}">
                  <a16:creationId xmlns:a16="http://schemas.microsoft.com/office/drawing/2014/main" id="{408544B6-7D5A-4057-B28A-1F1D22AE2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5501" y="3704659"/>
              <a:ext cx="917575" cy="3968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External systems</a:t>
              </a:r>
            </a:p>
          </p:txBody>
        </p:sp>
        <p:sp>
          <p:nvSpPr>
            <p:cNvPr id="94" name="Line 110">
              <a:extLst>
                <a:ext uri="{FF2B5EF4-FFF2-40B4-BE49-F238E27FC236}">
                  <a16:creationId xmlns:a16="http://schemas.microsoft.com/office/drawing/2014/main" id="{FB296AE2-4C44-4284-8DC2-31344CB752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44889" y="3336359"/>
              <a:ext cx="268287" cy="323850"/>
            </a:xfrm>
            <a:prstGeom prst="line">
              <a:avLst/>
            </a:prstGeom>
            <a:noFill/>
            <a:ln w="1587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 Box 111">
              <a:extLst>
                <a:ext uri="{FF2B5EF4-FFF2-40B4-BE49-F238E27FC236}">
                  <a16:creationId xmlns:a16="http://schemas.microsoft.com/office/drawing/2014/main" id="{EB8F20C3-0928-43F1-A82E-90C928E58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201" y="1499622"/>
              <a:ext cx="1150938" cy="3968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External</a:t>
              </a:r>
            </a:p>
            <a:p>
              <a:pPr algn="ctr" eaLnBrk="1" hangingPunct="1">
                <a:defRPr/>
              </a:pPr>
              <a:r>
                <a:rPr lang="en-U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systems</a:t>
              </a:r>
            </a:p>
          </p:txBody>
        </p:sp>
        <p:sp>
          <p:nvSpPr>
            <p:cNvPr id="96" name="Line 112">
              <a:extLst>
                <a:ext uri="{FF2B5EF4-FFF2-40B4-BE49-F238E27FC236}">
                  <a16:creationId xmlns:a16="http://schemas.microsoft.com/office/drawing/2014/main" id="{02F91777-6665-41E2-B8B2-35FCEC8276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2101" y="1464697"/>
              <a:ext cx="1090613" cy="96837"/>
            </a:xfrm>
            <a:prstGeom prst="line">
              <a:avLst/>
            </a:prstGeom>
            <a:noFill/>
            <a:ln w="1587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Line 113">
              <a:extLst>
                <a:ext uri="{FF2B5EF4-FFF2-40B4-BE49-F238E27FC236}">
                  <a16:creationId xmlns:a16="http://schemas.microsoft.com/office/drawing/2014/main" id="{D88F9EF7-0292-4F9B-B408-E4384C4C7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6651" y="1928247"/>
              <a:ext cx="228600" cy="358775"/>
            </a:xfrm>
            <a:prstGeom prst="line">
              <a:avLst/>
            </a:prstGeom>
            <a:noFill/>
            <a:ln w="1587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 Box 120">
              <a:extLst>
                <a:ext uri="{FF2B5EF4-FFF2-40B4-BE49-F238E27FC236}">
                  <a16:creationId xmlns:a16="http://schemas.microsoft.com/office/drawing/2014/main" id="{BB594074-09A7-40F1-AD34-BA14CAE5C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6376" y="1723459"/>
              <a:ext cx="1149350" cy="4000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External</a:t>
              </a:r>
            </a:p>
            <a:p>
              <a:pPr algn="ctr" eaLnBrk="1" hangingPunct="1">
                <a:defRPr/>
              </a:pPr>
              <a:r>
                <a:rPr lang="en-U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interfaces</a:t>
              </a:r>
            </a:p>
          </p:txBody>
        </p:sp>
        <p:sp>
          <p:nvSpPr>
            <p:cNvPr id="99" name="Text Box 125">
              <a:extLst>
                <a:ext uri="{FF2B5EF4-FFF2-40B4-BE49-F238E27FC236}">
                  <a16:creationId xmlns:a16="http://schemas.microsoft.com/office/drawing/2014/main" id="{12DE28B3-2A88-479B-A46D-606FC2A39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1726" y="3804672"/>
              <a:ext cx="1149350" cy="3968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Internal</a:t>
              </a:r>
            </a:p>
            <a:p>
              <a:pPr algn="ctr" eaLnBrk="1" hangingPunct="1">
                <a:defRPr/>
              </a:pPr>
              <a:r>
                <a:rPr lang="en-U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interfaces</a:t>
              </a:r>
            </a:p>
          </p:txBody>
        </p:sp>
        <p:sp>
          <p:nvSpPr>
            <p:cNvPr id="100" name="Line 127">
              <a:extLst>
                <a:ext uri="{FF2B5EF4-FFF2-40B4-BE49-F238E27FC236}">
                  <a16:creationId xmlns:a16="http://schemas.microsoft.com/office/drawing/2014/main" id="{5E8BF8C5-7DCD-40DA-990C-4E2E656E4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71376" y="1690122"/>
              <a:ext cx="0" cy="457200"/>
            </a:xfrm>
            <a:prstGeom prst="line">
              <a:avLst/>
            </a:prstGeom>
            <a:noFill/>
            <a:ln w="349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 Box 132">
              <a:extLst>
                <a:ext uri="{FF2B5EF4-FFF2-40B4-BE49-F238E27FC236}">
                  <a16:creationId xmlns:a16="http://schemas.microsoft.com/office/drawing/2014/main" id="{C52FC425-7A8C-407C-91C7-164F2C29D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1876" y="2234634"/>
              <a:ext cx="1346200" cy="2476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72000" rIns="7200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Internal sub-systems</a:t>
              </a:r>
            </a:p>
          </p:txBody>
        </p:sp>
        <p:sp>
          <p:nvSpPr>
            <p:cNvPr id="102" name="Line 138">
              <a:extLst>
                <a:ext uri="{FF2B5EF4-FFF2-40B4-BE49-F238E27FC236}">
                  <a16:creationId xmlns:a16="http://schemas.microsoft.com/office/drawing/2014/main" id="{E36D4AB3-BC1F-4901-9020-1E8B319B3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2076" y="1690122"/>
              <a:ext cx="0" cy="450850"/>
            </a:xfrm>
            <a:prstGeom prst="line">
              <a:avLst/>
            </a:prstGeom>
            <a:noFill/>
            <a:ln w="349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" name="Picture 144">
              <a:extLst>
                <a:ext uri="{FF2B5EF4-FFF2-40B4-BE49-F238E27FC236}">
                  <a16:creationId xmlns:a16="http://schemas.microsoft.com/office/drawing/2014/main" id="{49A2A62F-6992-4088-BAE0-73245E873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69" r="30060"/>
            <a:stretch>
              <a:fillRect/>
            </a:stretch>
          </p:blipFill>
          <p:spPr bwMode="auto">
            <a:xfrm>
              <a:off x="6725714" y="1161484"/>
              <a:ext cx="936625" cy="134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Text Box 145">
              <a:extLst>
                <a:ext uri="{FF2B5EF4-FFF2-40B4-BE49-F238E27FC236}">
                  <a16:creationId xmlns:a16="http://schemas.microsoft.com/office/drawing/2014/main" id="{42F4CE4A-2251-4999-B20B-C4A3DD268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0889" y="1574234"/>
              <a:ext cx="1150937" cy="457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rgbClr val="99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Electronic toothbrush</a:t>
              </a:r>
            </a:p>
          </p:txBody>
        </p:sp>
        <p:sp>
          <p:nvSpPr>
            <p:cNvPr id="105" name="Rectangle 146">
              <a:extLst>
                <a:ext uri="{FF2B5EF4-FFF2-40B4-BE49-F238E27FC236}">
                  <a16:creationId xmlns:a16="http://schemas.microsoft.com/office/drawing/2014/main" id="{03668078-D15A-4B14-BC50-13B0649F9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39" y="951934"/>
              <a:ext cx="8280400" cy="410368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 Box 147">
              <a:extLst>
                <a:ext uri="{FF2B5EF4-FFF2-40B4-BE49-F238E27FC236}">
                  <a16:creationId xmlns:a16="http://schemas.microsoft.com/office/drawing/2014/main" id="{BB04C931-49FB-497A-B769-027B962DA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9576" y="4704784"/>
              <a:ext cx="1122363" cy="2794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0000" tIns="46800" rIns="90000" bIns="4680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Environment</a:t>
              </a:r>
            </a:p>
          </p:txBody>
        </p:sp>
        <p:sp>
          <p:nvSpPr>
            <p:cNvPr id="107" name="Text Box 148">
              <a:extLst>
                <a:ext uri="{FF2B5EF4-FFF2-40B4-BE49-F238E27FC236}">
                  <a16:creationId xmlns:a16="http://schemas.microsoft.com/office/drawing/2014/main" id="{5CB92CF3-146F-4508-95E7-7E6906C68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801" y="1075759"/>
              <a:ext cx="865188" cy="2794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0000" tIns="46800" rIns="90000" bIns="4680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fr-FR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OUTSIDE</a:t>
              </a:r>
            </a:p>
          </p:txBody>
        </p:sp>
        <p:sp>
          <p:nvSpPr>
            <p:cNvPr id="108" name="Rectangle 106">
              <a:extLst>
                <a:ext uri="{FF2B5EF4-FFF2-40B4-BE49-F238E27FC236}">
                  <a16:creationId xmlns:a16="http://schemas.microsoft.com/office/drawing/2014/main" id="{40652E9B-A563-47ED-87E9-E2571C861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076" y="2287022"/>
              <a:ext cx="1392238" cy="558800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Toothpaste</a:t>
              </a:r>
            </a:p>
            <a:p>
              <a:pPr algn="ctr" eaLnBrk="1" hangingPunct="1">
                <a:defRPr/>
              </a:pP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6">
              <a:extLst>
                <a:ext uri="{FF2B5EF4-FFF2-40B4-BE49-F238E27FC236}">
                  <a16:creationId xmlns:a16="http://schemas.microsoft.com/office/drawing/2014/main" id="{115A0C9F-8701-44F6-8AFD-21DA6C280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076" y="3060134"/>
              <a:ext cx="1392238" cy="558800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Place of use</a:t>
              </a:r>
            </a:p>
            <a:p>
              <a:pPr algn="ctr" eaLnBrk="1" hangingPunct="1">
                <a:defRPr/>
              </a:pP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ctangle 104">
              <a:extLst>
                <a:ext uri="{FF2B5EF4-FFF2-40B4-BE49-F238E27FC236}">
                  <a16:creationId xmlns:a16="http://schemas.microsoft.com/office/drawing/2014/main" id="{EFD2ACF8-B50A-4C66-8140-2F063B08E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314" y="4450784"/>
              <a:ext cx="1379537" cy="4667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Maintenance</a:t>
              </a:r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490F8E7C-096B-4E84-9A0A-0EC142004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564" y="1229747"/>
              <a:ext cx="1379537" cy="46831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Dentists</a:t>
              </a:r>
            </a:p>
          </p:txBody>
        </p:sp>
        <p:sp>
          <p:nvSpPr>
            <p:cNvPr id="112" name="Line 138">
              <a:extLst>
                <a:ext uri="{FF2B5EF4-FFF2-40B4-BE49-F238E27FC236}">
                  <a16:creationId xmlns:a16="http://schemas.microsoft.com/office/drawing/2014/main" id="{FD2808DE-4AE0-4FCE-AA6D-DA8F0C1415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1376" y="3984059"/>
              <a:ext cx="0" cy="466725"/>
            </a:xfrm>
            <a:prstGeom prst="line">
              <a:avLst/>
            </a:prstGeom>
            <a:noFill/>
            <a:ln w="349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Line 123">
              <a:extLst>
                <a:ext uri="{FF2B5EF4-FFF2-40B4-BE49-F238E27FC236}">
                  <a16:creationId xmlns:a16="http://schemas.microsoft.com/office/drawing/2014/main" id="{F1008A90-298D-4B4B-AA23-113430503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2314" y="3445897"/>
              <a:ext cx="946150" cy="0"/>
            </a:xfrm>
            <a:prstGeom prst="line">
              <a:avLst/>
            </a:prstGeom>
            <a:noFill/>
            <a:ln w="349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Line 123">
              <a:extLst>
                <a:ext uri="{FF2B5EF4-FFF2-40B4-BE49-F238E27FC236}">
                  <a16:creationId xmlns:a16="http://schemas.microsoft.com/office/drawing/2014/main" id="{796671C9-856A-4110-8FC6-8B3C5718F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3901" y="3201422"/>
              <a:ext cx="735013" cy="0"/>
            </a:xfrm>
            <a:prstGeom prst="line">
              <a:avLst/>
            </a:prstGeom>
            <a:noFill/>
            <a:ln w="349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01">
              <a:extLst>
                <a:ext uri="{FF2B5EF4-FFF2-40B4-BE49-F238E27FC236}">
                  <a16:creationId xmlns:a16="http://schemas.microsoft.com/office/drawing/2014/main" id="{FC3179DF-061A-4CB1-9B25-381B032A6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801" y="2148909"/>
              <a:ext cx="3071813" cy="183515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lnSpc>
                  <a:spcPct val="90000"/>
                </a:lnSpc>
                <a:buClr>
                  <a:schemeClr val="bg1"/>
                </a:buClr>
                <a:defRPr/>
              </a:pP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buClr>
                  <a:schemeClr val="bg1"/>
                </a:buClr>
                <a:defRPr/>
              </a:pP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buClr>
                  <a:schemeClr val="bg1"/>
                </a:buClr>
                <a:defRPr/>
              </a:pP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buClr>
                  <a:schemeClr val="bg1"/>
                </a:buClr>
                <a:defRPr/>
              </a:pP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buClr>
                  <a:schemeClr val="bg1"/>
                </a:buClr>
                <a:defRPr/>
              </a:pP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buClr>
                  <a:schemeClr val="bg1"/>
                </a:buClr>
                <a:defRPr/>
              </a:pP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buClr>
                  <a:schemeClr val="bg1"/>
                </a:buClr>
                <a:defRPr/>
              </a:pP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Line 122">
              <a:extLst>
                <a:ext uri="{FF2B5EF4-FFF2-40B4-BE49-F238E27FC236}">
                  <a16:creationId xmlns:a16="http://schemas.microsoft.com/office/drawing/2014/main" id="{38515A71-518D-4924-A0BB-5810BEA31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70014" y="2929959"/>
              <a:ext cx="0" cy="307975"/>
            </a:xfrm>
            <a:prstGeom prst="line">
              <a:avLst/>
            </a:prstGeom>
            <a:noFill/>
            <a:ln w="349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ectangle 134">
              <a:extLst>
                <a:ext uri="{FF2B5EF4-FFF2-40B4-BE49-F238E27FC236}">
                  <a16:creationId xmlns:a16="http://schemas.microsoft.com/office/drawing/2014/main" id="{2A607828-329F-4D61-8F9C-CF0EB6582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314" y="2741047"/>
              <a:ext cx="936625" cy="67468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72000" tIns="144000" rIns="72000" bIns="144000" anchor="ctr"/>
            <a:lstStyle/>
            <a:p>
              <a:pPr algn="ctr" eaLnBrk="1" hangingPunct="1">
                <a:defRPr/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Embedded</a:t>
              </a:r>
            </a:p>
            <a:p>
              <a:pPr algn="ctr" eaLnBrk="1" hangingPunct="1">
                <a:defRPr/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</a:p>
          </p:txBody>
        </p:sp>
        <p:sp>
          <p:nvSpPr>
            <p:cNvPr id="118" name="Text Box 149">
              <a:extLst>
                <a:ext uri="{FF2B5EF4-FFF2-40B4-BE49-F238E27FC236}">
                  <a16:creationId xmlns:a16="http://schemas.microsoft.com/office/drawing/2014/main" id="{3733DD79-5747-41EA-B01D-274975CD5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8251" y="3603059"/>
              <a:ext cx="695325" cy="2794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0000" tIns="46800" rIns="90000" bIns="4680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fr-FR" b="1" dirty="0">
                  <a:solidFill>
                    <a:srgbClr val="99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INSIDE</a:t>
              </a:r>
            </a:p>
          </p:txBody>
        </p:sp>
        <p:sp>
          <p:nvSpPr>
            <p:cNvPr id="119" name="Line 123">
              <a:extLst>
                <a:ext uri="{FF2B5EF4-FFF2-40B4-BE49-F238E27FC236}">
                  <a16:creationId xmlns:a16="http://schemas.microsoft.com/office/drawing/2014/main" id="{466236D9-FDC2-4FFA-8AAF-EF0052AA6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87276" y="3552259"/>
              <a:ext cx="1274763" cy="0"/>
            </a:xfrm>
            <a:prstGeom prst="line">
              <a:avLst/>
            </a:prstGeom>
            <a:noFill/>
            <a:ln w="349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Line 122">
              <a:extLst>
                <a:ext uri="{FF2B5EF4-FFF2-40B4-BE49-F238E27FC236}">
                  <a16:creationId xmlns:a16="http://schemas.microsoft.com/office/drawing/2014/main" id="{B77BF24C-D1BB-4B7D-85C5-BCD3BAB35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8051" y="2842647"/>
              <a:ext cx="161925" cy="0"/>
            </a:xfrm>
            <a:prstGeom prst="line">
              <a:avLst/>
            </a:prstGeom>
            <a:noFill/>
            <a:ln w="349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Line 122">
              <a:extLst>
                <a:ext uri="{FF2B5EF4-FFF2-40B4-BE49-F238E27FC236}">
                  <a16:creationId xmlns:a16="http://schemas.microsoft.com/office/drawing/2014/main" id="{9596B9FD-23E3-4DA6-B1F5-B450C0E83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3764" y="3336359"/>
              <a:ext cx="153987" cy="0"/>
            </a:xfrm>
            <a:prstGeom prst="line">
              <a:avLst/>
            </a:prstGeom>
            <a:noFill/>
            <a:ln w="349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Line 122">
              <a:extLst>
                <a:ext uri="{FF2B5EF4-FFF2-40B4-BE49-F238E27FC236}">
                  <a16:creationId xmlns:a16="http://schemas.microsoft.com/office/drawing/2014/main" id="{D7B448F6-E8AB-43F9-ABA3-32EE624AD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101" y="3049022"/>
              <a:ext cx="176213" cy="0"/>
            </a:xfrm>
            <a:prstGeom prst="line">
              <a:avLst/>
            </a:prstGeom>
            <a:noFill/>
            <a:ln w="349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Line 123">
              <a:extLst>
                <a:ext uri="{FF2B5EF4-FFF2-40B4-BE49-F238E27FC236}">
                  <a16:creationId xmlns:a16="http://schemas.microsoft.com/office/drawing/2014/main" id="{1D74B631-FB8A-41C9-9553-00B69FF86D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2314" y="2566422"/>
              <a:ext cx="2874962" cy="0"/>
            </a:xfrm>
            <a:prstGeom prst="line">
              <a:avLst/>
            </a:prstGeom>
            <a:noFill/>
            <a:ln w="349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ctangle 131">
              <a:extLst>
                <a:ext uri="{FF2B5EF4-FFF2-40B4-BE49-F238E27FC236}">
                  <a16:creationId xmlns:a16="http://schemas.microsoft.com/office/drawing/2014/main" id="{74DA4F1A-8195-4253-86E3-516101043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814" y="2371159"/>
              <a:ext cx="654050" cy="142557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72000" tIns="198000" rIns="72000" bIns="198000" anchor="ctr"/>
            <a:lstStyle/>
            <a:p>
              <a:pPr algn="ctr" eaLnBrk="1" hangingPunct="1">
                <a:defRPr/>
              </a:pPr>
              <a:r>
                <a:rPr 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Base</a:t>
              </a:r>
            </a:p>
          </p:txBody>
        </p:sp>
        <p:sp>
          <p:nvSpPr>
            <p:cNvPr id="125" name="Line 126">
              <a:extLst>
                <a:ext uri="{FF2B5EF4-FFF2-40B4-BE49-F238E27FC236}">
                  <a16:creationId xmlns:a16="http://schemas.microsoft.com/office/drawing/2014/main" id="{26358F1F-E5CE-4B4D-A15B-D510E79CC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7864" y="3415734"/>
              <a:ext cx="3175" cy="1047750"/>
            </a:xfrm>
            <a:prstGeom prst="line">
              <a:avLst/>
            </a:prstGeom>
            <a:noFill/>
            <a:ln w="349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Line 115">
              <a:extLst>
                <a:ext uri="{FF2B5EF4-FFF2-40B4-BE49-F238E27FC236}">
                  <a16:creationId xmlns:a16="http://schemas.microsoft.com/office/drawing/2014/main" id="{EED00DDD-0054-4B05-8861-BAB31CCAE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98626" y="2660084"/>
              <a:ext cx="966788" cy="352425"/>
            </a:xfrm>
            <a:prstGeom prst="line">
              <a:avLst/>
            </a:prstGeom>
            <a:noFill/>
            <a:ln w="349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Line 115">
              <a:extLst>
                <a:ext uri="{FF2B5EF4-FFF2-40B4-BE49-F238E27FC236}">
                  <a16:creationId xmlns:a16="http://schemas.microsoft.com/office/drawing/2014/main" id="{C87389B0-FC60-48FF-AF9E-94C805CDD5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87514" y="3007747"/>
              <a:ext cx="958850" cy="544512"/>
            </a:xfrm>
            <a:prstGeom prst="line">
              <a:avLst/>
            </a:prstGeom>
            <a:noFill/>
            <a:ln w="349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35">
              <a:extLst>
                <a:ext uri="{FF2B5EF4-FFF2-40B4-BE49-F238E27FC236}">
                  <a16:creationId xmlns:a16="http://schemas.microsoft.com/office/drawing/2014/main" id="{CF3AED6D-4B91-4E5D-98DC-E9C1FE1AD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4576" y="3237934"/>
              <a:ext cx="654050" cy="558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72000" tIns="198000" rIns="72000" bIns="198000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Body</a:t>
              </a:r>
            </a:p>
          </p:txBody>
        </p:sp>
        <p:sp>
          <p:nvSpPr>
            <p:cNvPr id="129" name="Rectangle 136">
              <a:extLst>
                <a:ext uri="{FF2B5EF4-FFF2-40B4-BE49-F238E27FC236}">
                  <a16:creationId xmlns:a16="http://schemas.microsoft.com/office/drawing/2014/main" id="{C6C52823-F5F0-4218-84DE-3B18B586D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039" y="2371159"/>
              <a:ext cx="654050" cy="558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72000" tIns="198000" rIns="72000" bIns="198000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Head</a:t>
              </a:r>
            </a:p>
          </p:txBody>
        </p:sp>
        <p:sp>
          <p:nvSpPr>
            <p:cNvPr id="130" name="Line 129">
              <a:extLst>
                <a:ext uri="{FF2B5EF4-FFF2-40B4-BE49-F238E27FC236}">
                  <a16:creationId xmlns:a16="http://schemas.microsoft.com/office/drawing/2014/main" id="{52A1F7BC-958F-4784-AE80-529004ECF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9189" y="1928247"/>
              <a:ext cx="846137" cy="0"/>
            </a:xfrm>
            <a:prstGeom prst="line">
              <a:avLst/>
            </a:prstGeom>
            <a:noFill/>
            <a:ln w="1587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Line 129">
              <a:extLst>
                <a:ext uri="{FF2B5EF4-FFF2-40B4-BE49-F238E27FC236}">
                  <a16:creationId xmlns:a16="http://schemas.microsoft.com/office/drawing/2014/main" id="{F69BE1E1-B2C8-4C76-BBE9-36A436BD6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1864" y="2155259"/>
              <a:ext cx="207962" cy="939800"/>
            </a:xfrm>
            <a:prstGeom prst="line">
              <a:avLst/>
            </a:prstGeom>
            <a:noFill/>
            <a:ln w="1587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Line 133">
              <a:extLst>
                <a:ext uri="{FF2B5EF4-FFF2-40B4-BE49-F238E27FC236}">
                  <a16:creationId xmlns:a16="http://schemas.microsoft.com/office/drawing/2014/main" id="{BC1783D6-1340-4E83-848F-13CD4BDC0E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85901" y="3066484"/>
              <a:ext cx="1382713" cy="720725"/>
            </a:xfrm>
            <a:prstGeom prst="line">
              <a:avLst/>
            </a:prstGeom>
            <a:noFill/>
            <a:ln w="1587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lIns="72000" rIns="72000"/>
            <a:lstStyle/>
            <a:p>
              <a:pPr algn="ctr">
                <a:defRPr/>
              </a:pPr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orme libre 3">
              <a:extLst>
                <a:ext uri="{FF2B5EF4-FFF2-40B4-BE49-F238E27FC236}">
                  <a16:creationId xmlns:a16="http://schemas.microsoft.com/office/drawing/2014/main" id="{EF0A7B28-CDDD-4888-98A2-4558FA1CA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139" y="3701484"/>
              <a:ext cx="1663700" cy="541338"/>
            </a:xfrm>
            <a:custGeom>
              <a:avLst/>
              <a:gdLst>
                <a:gd name="T0" fmla="*/ 1611784 w 1664677"/>
                <a:gd name="T1" fmla="*/ 376453 h 542464"/>
                <a:gd name="T2" fmla="*/ 431324 w 1664677"/>
                <a:gd name="T3" fmla="*/ 460113 h 542464"/>
                <a:gd name="T4" fmla="*/ 0 w 1664677"/>
                <a:gd name="T5" fmla="*/ 0 h 5424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64677" h="542464">
                  <a:moveTo>
                    <a:pt x="1664677" y="422031"/>
                  </a:moveTo>
                  <a:cubicBezTo>
                    <a:pt x="1193800" y="504092"/>
                    <a:pt x="722923" y="586154"/>
                    <a:pt x="445477" y="515816"/>
                  </a:cubicBezTo>
                  <a:cubicBezTo>
                    <a:pt x="168031" y="445478"/>
                    <a:pt x="84015" y="222739"/>
                    <a:pt x="0" y="0"/>
                  </a:cubicBezTo>
                </a:path>
              </a:pathLst>
            </a:custGeom>
            <a:noFill/>
            <a:ln w="15875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orme libre 4">
              <a:extLst>
                <a:ext uri="{FF2B5EF4-FFF2-40B4-BE49-F238E27FC236}">
                  <a16:creationId xmlns:a16="http://schemas.microsoft.com/office/drawing/2014/main" id="{4D375439-C9D7-4C8B-A09E-407C08D3D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601" y="4158684"/>
              <a:ext cx="1757363" cy="527050"/>
            </a:xfrm>
            <a:custGeom>
              <a:avLst/>
              <a:gdLst>
                <a:gd name="T0" fmla="*/ 1699076 w 1758461"/>
                <a:gd name="T1" fmla="*/ 0 h 527539"/>
                <a:gd name="T2" fmla="*/ 928829 w 1758461"/>
                <a:gd name="T3" fmla="*/ 334205 h 527539"/>
                <a:gd name="T4" fmla="*/ 0 w 1758461"/>
                <a:gd name="T5" fmla="*/ 501306 h 5275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58461" h="527539">
                  <a:moveTo>
                    <a:pt x="1758461" y="0"/>
                  </a:moveTo>
                  <a:cubicBezTo>
                    <a:pt x="1506415" y="131885"/>
                    <a:pt x="1254369" y="263770"/>
                    <a:pt x="961292" y="351693"/>
                  </a:cubicBezTo>
                  <a:cubicBezTo>
                    <a:pt x="668215" y="439616"/>
                    <a:pt x="334107" y="483577"/>
                    <a:pt x="0" y="527539"/>
                  </a:cubicBezTo>
                </a:path>
              </a:pathLst>
            </a:custGeom>
            <a:noFill/>
            <a:ln w="15875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Rectangle 139">
              <a:extLst>
                <a:ext uri="{FF2B5EF4-FFF2-40B4-BE49-F238E27FC236}">
                  <a16:creationId xmlns:a16="http://schemas.microsoft.com/office/drawing/2014/main" id="{B13F5237-9EB1-4BA0-9A37-9E9BB58F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7314" y="2663259"/>
              <a:ext cx="1379537" cy="68421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000" b="1">
                  <a:cs typeface="Arial" panose="020B0604020202020204" pitchFamily="34" charset="0"/>
                </a:rPr>
                <a:t>End-users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007F3E4F-B066-449D-9280-C366A8552347}"/>
                </a:ext>
              </a:extLst>
            </p:cNvPr>
            <p:cNvSpPr txBox="1"/>
            <p:nvPr/>
          </p:nvSpPr>
          <p:spPr>
            <a:xfrm>
              <a:off x="4142710" y="219028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System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669A91DE-F0FB-421C-9067-A0F9F680B596}"/>
              </a:ext>
            </a:extLst>
          </p:cNvPr>
          <p:cNvSpPr txBox="1"/>
          <p:nvPr/>
        </p:nvSpPr>
        <p:spPr>
          <a:xfrm>
            <a:off x="459912" y="5048606"/>
            <a:ext cx="8179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Any </a:t>
            </a:r>
            <a:r>
              <a:rPr lang="en-US" sz="1600" b="1" dirty="0">
                <a:solidFill>
                  <a:srgbClr val="993366"/>
                </a:solidFill>
              </a:rPr>
              <a:t>system S</a:t>
            </a:r>
            <a:r>
              <a:rPr lang="en-US" sz="1600" dirty="0"/>
              <a:t> is a part of its </a:t>
            </a:r>
            <a:r>
              <a:rPr lang="en-US" sz="1600" b="1" dirty="0">
                <a:solidFill>
                  <a:srgbClr val="FF0000"/>
                </a:solidFill>
              </a:rPr>
              <a:t>environment Env(S) </a:t>
            </a:r>
            <a:r>
              <a:rPr lang="en-US" sz="1600" dirty="0"/>
              <a:t>which is the “smaller” system that encapsulates S and which is supposed without any external interface. To understand how the system S interacts with the other systems of Env(S), one has to model this environment. This activity is classically called the </a:t>
            </a:r>
            <a:r>
              <a:rPr lang="en-US" sz="1600" b="1" dirty="0">
                <a:solidFill>
                  <a:srgbClr val="FF0000"/>
                </a:solidFill>
              </a:rPr>
              <a:t>operational architecture </a:t>
            </a:r>
            <a:r>
              <a:rPr lang="en-US" sz="1600" dirty="0"/>
              <a:t>of the system S, even if strictly speaking it is the architecture of the environment of S. </a:t>
            </a:r>
          </a:p>
        </p:txBody>
      </p:sp>
    </p:spTree>
    <p:extLst>
      <p:ext uri="{BB962C8B-B14F-4D97-AF65-F5344CB8AC3E}">
        <p14:creationId xmlns:p14="http://schemas.microsoft.com/office/powerpoint/2010/main" val="1712769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Why three architectural visions? (2/2)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68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9A91DE-F0FB-421C-9067-A0F9F680B596}"/>
              </a:ext>
            </a:extLst>
          </p:cNvPr>
          <p:cNvSpPr txBox="1"/>
          <p:nvPr/>
        </p:nvSpPr>
        <p:spPr>
          <a:xfrm>
            <a:off x="399504" y="5289067"/>
            <a:ext cx="845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To describe an integrated system, one must – by definition – describe how its different sub-systems are composed, which correspond to </a:t>
            </a:r>
            <a:r>
              <a:rPr lang="en-US" sz="1600" b="1" dirty="0">
                <a:solidFill>
                  <a:srgbClr val="003399"/>
                </a:solidFill>
              </a:rPr>
              <a:t>constructional architecture</a:t>
            </a:r>
            <a:r>
              <a:rPr lang="en-US" sz="1600" dirty="0"/>
              <a:t>, but also the behavior of the system in its whole, which correspond to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functional architecture</a:t>
            </a:r>
            <a:r>
              <a:rPr lang="en-US" sz="1600" dirty="0"/>
              <a:t>.  </a:t>
            </a: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3F243054-85D4-4D91-ACF9-ED1F4BF93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19" y="1565552"/>
            <a:ext cx="4942248" cy="3013763"/>
          </a:xfrm>
          <a:prstGeom prst="rect">
            <a:avLst/>
          </a:prstGeom>
        </p:spPr>
      </p:pic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E1437409-3479-4938-8EBE-22781D0F3AE8}"/>
              </a:ext>
            </a:extLst>
          </p:cNvPr>
          <p:cNvSpPr/>
          <p:nvPr/>
        </p:nvSpPr>
        <p:spPr>
          <a:xfrm>
            <a:off x="5665912" y="1434089"/>
            <a:ext cx="437565" cy="11444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Accolade fermante 62">
            <a:extLst>
              <a:ext uri="{FF2B5EF4-FFF2-40B4-BE49-F238E27FC236}">
                <a16:creationId xmlns:a16="http://schemas.microsoft.com/office/drawing/2014/main" id="{F95BA79C-6BF6-48E7-A080-1C6D5C2117A7}"/>
              </a:ext>
            </a:extLst>
          </p:cNvPr>
          <p:cNvSpPr/>
          <p:nvPr/>
        </p:nvSpPr>
        <p:spPr>
          <a:xfrm>
            <a:off x="5665911" y="2792600"/>
            <a:ext cx="437565" cy="18253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6FB311-24C9-48D2-A589-2CCA0ECD2AA8}"/>
              </a:ext>
            </a:extLst>
          </p:cNvPr>
          <p:cNvSpPr/>
          <p:nvPr/>
        </p:nvSpPr>
        <p:spPr>
          <a:xfrm>
            <a:off x="6103476" y="3358982"/>
            <a:ext cx="2044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b="1" kern="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Constructional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b="1" kern="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architecture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EAAB6E5-F820-4740-8F72-A8E6AA47D532}"/>
              </a:ext>
            </a:extLst>
          </p:cNvPr>
          <p:cNvSpPr/>
          <p:nvPr/>
        </p:nvSpPr>
        <p:spPr>
          <a:xfrm>
            <a:off x="6103476" y="1648956"/>
            <a:ext cx="2044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b="1" kern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Functional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b="1" kern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1567651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Relationships between the three architectural visions</a:t>
            </a:r>
            <a:br>
              <a:rPr lang="en-US" sz="2000" dirty="0"/>
            </a:br>
            <a:r>
              <a:rPr lang="en-US" sz="2000" b="0" dirty="0"/>
              <a:t>Electronic toothbrush example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71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74" name="Rectangle 140">
            <a:extLst>
              <a:ext uri="{FF2B5EF4-FFF2-40B4-BE49-F238E27FC236}">
                <a16:creationId xmlns:a16="http://schemas.microsoft.com/office/drawing/2014/main" id="{2DBA608E-742A-4B99-882C-970653497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997200"/>
            <a:ext cx="5832475" cy="2952750"/>
          </a:xfrm>
          <a:prstGeom prst="rect">
            <a:avLst/>
          </a:prstGeom>
          <a:noFill/>
          <a:ln w="15875" algn="ctr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fr-FR" sz="1200"/>
          </a:p>
        </p:txBody>
      </p:sp>
      <p:sp>
        <p:nvSpPr>
          <p:cNvPr id="75" name="Line 143">
            <a:extLst>
              <a:ext uri="{FF2B5EF4-FFF2-40B4-BE49-F238E27FC236}">
                <a16:creationId xmlns:a16="http://schemas.microsoft.com/office/drawing/2014/main" id="{0C50BC0B-B4F3-48CD-B25B-68704C882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2420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76" name="Rectangle 147">
            <a:extLst>
              <a:ext uri="{FF2B5EF4-FFF2-40B4-BE49-F238E27FC236}">
                <a16:creationId xmlns:a16="http://schemas.microsoft.com/office/drawing/2014/main" id="{EF22D37C-BBA3-4671-A765-FA9129C9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68413"/>
            <a:ext cx="7704137" cy="482441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fr-FR" sz="1200"/>
          </a:p>
        </p:txBody>
      </p:sp>
      <p:sp>
        <p:nvSpPr>
          <p:cNvPr id="77" name="Line 148">
            <a:extLst>
              <a:ext uri="{FF2B5EF4-FFF2-40B4-BE49-F238E27FC236}">
                <a16:creationId xmlns:a16="http://schemas.microsoft.com/office/drawing/2014/main" id="{232FA43C-18D9-44E4-A563-1AA9A07B2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2852738"/>
            <a:ext cx="8785225" cy="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cxnSp>
        <p:nvCxnSpPr>
          <p:cNvPr id="78" name="AutoShape 157">
            <a:extLst>
              <a:ext uri="{FF2B5EF4-FFF2-40B4-BE49-F238E27FC236}">
                <a16:creationId xmlns:a16="http://schemas.microsoft.com/office/drawing/2014/main" id="{5199D286-2DF4-4A9B-B880-070A74B4EEE2}"/>
              </a:ext>
            </a:extLst>
          </p:cNvPr>
          <p:cNvCxnSpPr>
            <a:cxnSpLocks noChangeShapeType="1"/>
            <a:stCxn id="76" idx="1"/>
            <a:endCxn id="76" idx="1"/>
          </p:cNvCxnSpPr>
          <p:nvPr/>
        </p:nvCxnSpPr>
        <p:spPr bwMode="auto">
          <a:xfrm>
            <a:off x="674688" y="36814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Rectangle 162">
            <a:extLst>
              <a:ext uri="{FF2B5EF4-FFF2-40B4-BE49-F238E27FC236}">
                <a16:creationId xmlns:a16="http://schemas.microsoft.com/office/drawing/2014/main" id="{95DFAB6A-1157-45A1-9896-82917DCA5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925763"/>
            <a:ext cx="7561263" cy="1512887"/>
          </a:xfrm>
          <a:prstGeom prst="rect">
            <a:avLst/>
          </a:prstGeom>
          <a:noFill/>
          <a:ln w="19050" algn="ctr">
            <a:solidFill>
              <a:srgbClr val="5F5F5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fr-FR" sz="1200"/>
          </a:p>
        </p:txBody>
      </p:sp>
      <p:sp>
        <p:nvSpPr>
          <p:cNvPr id="86" name="Rectangle 192">
            <a:extLst>
              <a:ext uri="{FF2B5EF4-FFF2-40B4-BE49-F238E27FC236}">
                <a16:creationId xmlns:a16="http://schemas.microsoft.com/office/drawing/2014/main" id="{F564E2F8-2499-476A-9B70-9EE826D35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510088"/>
            <a:ext cx="7561263" cy="1512887"/>
          </a:xfrm>
          <a:prstGeom prst="rect">
            <a:avLst/>
          </a:prstGeom>
          <a:noFill/>
          <a:ln w="19050" algn="ctr">
            <a:solidFill>
              <a:srgbClr val="0033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fr-FR" sz="1200"/>
          </a:p>
        </p:txBody>
      </p:sp>
      <p:sp>
        <p:nvSpPr>
          <p:cNvPr id="95" name="Rectangle 229">
            <a:extLst>
              <a:ext uri="{FF2B5EF4-FFF2-40B4-BE49-F238E27FC236}">
                <a16:creationId xmlns:a16="http://schemas.microsoft.com/office/drawing/2014/main" id="{B36A12C0-3C7B-4863-BF60-F68B10BA1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773238"/>
            <a:ext cx="1079500" cy="649287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 b="1"/>
              <a:t>Power supply</a:t>
            </a:r>
          </a:p>
        </p:txBody>
      </p:sp>
      <p:sp>
        <p:nvSpPr>
          <p:cNvPr id="96" name="Rectangle 230">
            <a:extLst>
              <a:ext uri="{FF2B5EF4-FFF2-40B4-BE49-F238E27FC236}">
                <a16:creationId xmlns:a16="http://schemas.microsoft.com/office/drawing/2014/main" id="{8B945D2F-5FC7-4D99-B27A-30BB874D0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773238"/>
            <a:ext cx="1079500" cy="649287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 b="1"/>
              <a:t>End-users</a:t>
            </a:r>
          </a:p>
        </p:txBody>
      </p:sp>
      <p:sp>
        <p:nvSpPr>
          <p:cNvPr id="99" name="Text Box 242">
            <a:extLst>
              <a:ext uri="{FF2B5EF4-FFF2-40B4-BE49-F238E27FC236}">
                <a16:creationId xmlns:a16="http://schemas.microsoft.com/office/drawing/2014/main" id="{CE466EA6-C81A-41E3-8CA7-F8A55814E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16188"/>
            <a:ext cx="6223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700" i="1"/>
              <a:t>Electricity</a:t>
            </a:r>
          </a:p>
        </p:txBody>
      </p:sp>
      <p:sp>
        <p:nvSpPr>
          <p:cNvPr id="103" name="Line 250">
            <a:extLst>
              <a:ext uri="{FF2B5EF4-FFF2-40B4-BE49-F238E27FC236}">
                <a16:creationId xmlns:a16="http://schemas.microsoft.com/office/drawing/2014/main" id="{8C35F644-1EF0-40DD-B5B3-778EA10E5E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9925" y="2420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07" name="Line 263">
            <a:extLst>
              <a:ext uri="{FF2B5EF4-FFF2-40B4-BE49-F238E27FC236}">
                <a16:creationId xmlns:a16="http://schemas.microsoft.com/office/drawing/2014/main" id="{332EF4DD-ACB2-4C63-83EE-2139C4CE9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2420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7" name="Line 288">
            <a:extLst>
              <a:ext uri="{FF2B5EF4-FFF2-40B4-BE49-F238E27FC236}">
                <a16:creationId xmlns:a16="http://schemas.microsoft.com/office/drawing/2014/main" id="{7F9647C7-7166-475C-8A01-8E7DDFD70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2420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9" name="Text Box 290">
            <a:extLst>
              <a:ext uri="{FF2B5EF4-FFF2-40B4-BE49-F238E27FC236}">
                <a16:creationId xmlns:a16="http://schemas.microsoft.com/office/drawing/2014/main" id="{774BD346-7302-4AAF-9A05-4E429280E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492375"/>
            <a:ext cx="647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700" i="1"/>
              <a:t>Forces</a:t>
            </a:r>
          </a:p>
        </p:txBody>
      </p:sp>
      <p:sp>
        <p:nvSpPr>
          <p:cNvPr id="120" name="Line 292">
            <a:extLst>
              <a:ext uri="{FF2B5EF4-FFF2-40B4-BE49-F238E27FC236}">
                <a16:creationId xmlns:a16="http://schemas.microsoft.com/office/drawing/2014/main" id="{588A1ADF-9554-4F73-B9D6-4DE18B8ED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1275" y="2420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34" name="Line 312">
            <a:extLst>
              <a:ext uri="{FF2B5EF4-FFF2-40B4-BE49-F238E27FC236}">
                <a16:creationId xmlns:a16="http://schemas.microsoft.com/office/drawing/2014/main" id="{8A20F693-79CD-41C5-9493-BC9AC35C4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5" y="2420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37" name="Rectangle 318">
            <a:extLst>
              <a:ext uri="{FF2B5EF4-FFF2-40B4-BE49-F238E27FC236}">
                <a16:creationId xmlns:a16="http://schemas.microsoft.com/office/drawing/2014/main" id="{5183A54B-36C8-45F0-BDA0-90205CD1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57368"/>
            <a:ext cx="50482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>
                <a:solidFill>
                  <a:srgbClr val="5F5F5F"/>
                </a:solidFill>
              </a:rPr>
              <a:t>Interface</a:t>
            </a:r>
          </a:p>
        </p:txBody>
      </p:sp>
      <p:sp>
        <p:nvSpPr>
          <p:cNvPr id="138" name="Rectangle 319">
            <a:extLst>
              <a:ext uri="{FF2B5EF4-FFF2-40B4-BE49-F238E27FC236}">
                <a16:creationId xmlns:a16="http://schemas.microsoft.com/office/drawing/2014/main" id="{6F59BA1B-0EEA-4055-84D9-EE019B2AC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757368"/>
            <a:ext cx="50482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>
                <a:solidFill>
                  <a:srgbClr val="5F5F5F"/>
                </a:solidFill>
              </a:rPr>
              <a:t>Interface</a:t>
            </a:r>
          </a:p>
        </p:txBody>
      </p:sp>
      <p:sp>
        <p:nvSpPr>
          <p:cNvPr id="139" name="Rectangle 320">
            <a:extLst>
              <a:ext uri="{FF2B5EF4-FFF2-40B4-BE49-F238E27FC236}">
                <a16:creationId xmlns:a16="http://schemas.microsoft.com/office/drawing/2014/main" id="{4CB9DD30-1012-4CCC-98F6-3A7AC2FC8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757368"/>
            <a:ext cx="50482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>
                <a:solidFill>
                  <a:srgbClr val="5F5F5F"/>
                </a:solidFill>
              </a:rPr>
              <a:t>Interface</a:t>
            </a:r>
          </a:p>
        </p:txBody>
      </p:sp>
      <p:sp>
        <p:nvSpPr>
          <p:cNvPr id="140" name="Line 322">
            <a:extLst>
              <a:ext uri="{FF2B5EF4-FFF2-40B4-BE49-F238E27FC236}">
                <a16:creationId xmlns:a16="http://schemas.microsoft.com/office/drawing/2014/main" id="{4E170859-C2C8-4B03-894E-73355CCB5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19891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41" name="Line 323">
            <a:extLst>
              <a:ext uri="{FF2B5EF4-FFF2-40B4-BE49-F238E27FC236}">
                <a16:creationId xmlns:a16="http://schemas.microsoft.com/office/drawing/2014/main" id="{69074947-7338-4C68-A301-3893F2E01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21701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42" name="Text Box 324">
            <a:extLst>
              <a:ext uri="{FF2B5EF4-FFF2-40B4-BE49-F238E27FC236}">
                <a16:creationId xmlns:a16="http://schemas.microsoft.com/office/drawing/2014/main" id="{156F905A-AA32-4F22-B905-5346CE75C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565400"/>
            <a:ext cx="647700" cy="201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700" i="1"/>
              <a:t>Queries</a:t>
            </a:r>
          </a:p>
        </p:txBody>
      </p:sp>
      <p:sp>
        <p:nvSpPr>
          <p:cNvPr id="143" name="Text Box 325">
            <a:extLst>
              <a:ext uri="{FF2B5EF4-FFF2-40B4-BE49-F238E27FC236}">
                <a16:creationId xmlns:a16="http://schemas.microsoft.com/office/drawing/2014/main" id="{27292226-9898-4936-91E5-FD5F6AC06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773238"/>
            <a:ext cx="6477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700" i="1"/>
              <a:t>Queries</a:t>
            </a:r>
          </a:p>
        </p:txBody>
      </p:sp>
      <p:sp>
        <p:nvSpPr>
          <p:cNvPr id="144" name="Text Box 326">
            <a:extLst>
              <a:ext uri="{FF2B5EF4-FFF2-40B4-BE49-F238E27FC236}">
                <a16:creationId xmlns:a16="http://schemas.microsoft.com/office/drawing/2014/main" id="{D88B3CA1-6BDE-439A-AD24-B6FA86A49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565400"/>
            <a:ext cx="647700" cy="201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700" i="1"/>
              <a:t>Measures</a:t>
            </a:r>
          </a:p>
        </p:txBody>
      </p:sp>
      <p:sp>
        <p:nvSpPr>
          <p:cNvPr id="145" name="Text Box 327">
            <a:extLst>
              <a:ext uri="{FF2B5EF4-FFF2-40B4-BE49-F238E27FC236}">
                <a16:creationId xmlns:a16="http://schemas.microsoft.com/office/drawing/2014/main" id="{C8195213-2AFE-48AF-94D0-040DE87A4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205038"/>
            <a:ext cx="6477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700" i="1"/>
              <a:t>Reports</a:t>
            </a:r>
          </a:p>
        </p:txBody>
      </p:sp>
      <p:cxnSp>
        <p:nvCxnSpPr>
          <p:cNvPr id="146" name="AutoShape 329">
            <a:extLst>
              <a:ext uri="{FF2B5EF4-FFF2-40B4-BE49-F238E27FC236}">
                <a16:creationId xmlns:a16="http://schemas.microsoft.com/office/drawing/2014/main" id="{CF6A1376-41A2-46C2-AE91-6FFC48AC3132}"/>
              </a:ext>
            </a:extLst>
          </p:cNvPr>
          <p:cNvCxnSpPr>
            <a:cxnSpLocks noChangeShapeType="1"/>
            <a:stCxn id="95" idx="0"/>
            <a:endCxn id="147" idx="0"/>
          </p:cNvCxnSpPr>
          <p:nvPr/>
        </p:nvCxnSpPr>
        <p:spPr bwMode="auto">
          <a:xfrm rot="5400000" flipV="1">
            <a:off x="5110956" y="189707"/>
            <a:ext cx="1587" cy="3168650"/>
          </a:xfrm>
          <a:prstGeom prst="bentConnector3">
            <a:avLst>
              <a:gd name="adj1" fmla="val -9300005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7" name="Rectangle 144">
            <a:extLst>
              <a:ext uri="{FF2B5EF4-FFF2-40B4-BE49-F238E27FC236}">
                <a16:creationId xmlns:a16="http://schemas.microsoft.com/office/drawing/2014/main" id="{386624D6-B4BF-4E22-8A0F-F3F9B4DCE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773238"/>
            <a:ext cx="1079500" cy="649287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900" b="1"/>
              <a:t>Internet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4C60871-F36C-47B1-B596-5A4178CFCE69}"/>
              </a:ext>
            </a:extLst>
          </p:cNvPr>
          <p:cNvGrpSpPr/>
          <p:nvPr/>
        </p:nvGrpSpPr>
        <p:grpSpPr>
          <a:xfrm>
            <a:off x="2339975" y="2997200"/>
            <a:ext cx="5545138" cy="1296988"/>
            <a:chOff x="2339975" y="2997200"/>
            <a:chExt cx="5545138" cy="1296988"/>
          </a:xfrm>
        </p:grpSpPr>
        <p:sp>
          <p:nvSpPr>
            <p:cNvPr id="79" name="Rectangle 161">
              <a:extLst>
                <a:ext uri="{FF2B5EF4-FFF2-40B4-BE49-F238E27FC236}">
                  <a16:creationId xmlns:a16="http://schemas.microsoft.com/office/drawing/2014/main" id="{89B4AC16-26C2-4A97-B079-B895D9CF9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068638"/>
              <a:ext cx="5545138" cy="1225550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200"/>
            </a:p>
          </p:txBody>
        </p:sp>
        <p:sp>
          <p:nvSpPr>
            <p:cNvPr id="81" name="Rectangle 167">
              <a:extLst>
                <a:ext uri="{FF2B5EF4-FFF2-40B4-BE49-F238E27FC236}">
                  <a16:creationId xmlns:a16="http://schemas.microsoft.com/office/drawing/2014/main" id="{035F61A0-F61F-4369-8749-BE6B2667E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238" y="3284538"/>
              <a:ext cx="1150937" cy="503237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900"/>
                <a:t>Provide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900"/>
                <a:t>electrical power</a:t>
              </a:r>
            </a:p>
          </p:txBody>
        </p:sp>
        <p:sp>
          <p:nvSpPr>
            <p:cNvPr id="82" name="Rectangle 168">
              <a:extLst>
                <a:ext uri="{FF2B5EF4-FFF2-40B4-BE49-F238E27FC236}">
                  <a16:creationId xmlns:a16="http://schemas.microsoft.com/office/drawing/2014/main" id="{0B191827-BC65-4586-9819-521762DCB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3284538"/>
              <a:ext cx="1150937" cy="503237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900"/>
                <a:t>Provide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900"/>
                <a:t>brushing capability</a:t>
              </a:r>
            </a:p>
          </p:txBody>
        </p:sp>
        <p:sp>
          <p:nvSpPr>
            <p:cNvPr id="83" name="Rectangle 180">
              <a:extLst>
                <a:ext uri="{FF2B5EF4-FFF2-40B4-BE49-F238E27FC236}">
                  <a16:creationId xmlns:a16="http://schemas.microsoft.com/office/drawing/2014/main" id="{863ACA26-3DBD-4273-AED5-D53B6559D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563" y="3284538"/>
              <a:ext cx="1150937" cy="503237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900"/>
                <a:t>Generate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900"/>
                <a:t>brushing force</a:t>
              </a:r>
            </a:p>
          </p:txBody>
        </p:sp>
        <p:sp>
          <p:nvSpPr>
            <p:cNvPr id="84" name="Line 184">
              <a:extLst>
                <a:ext uri="{FF2B5EF4-FFF2-40B4-BE49-F238E27FC236}">
                  <a16:creationId xmlns:a16="http://schemas.microsoft.com/office/drawing/2014/main" id="{DFA387B9-EBCF-4F3B-81BC-BE43CEE08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3575" y="2997200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85" name="Text Box 190">
              <a:extLst>
                <a:ext uri="{FF2B5EF4-FFF2-40B4-BE49-F238E27FC236}">
                  <a16:creationId xmlns:a16="http://schemas.microsoft.com/office/drawing/2014/main" id="{DA56B2FD-86CB-4CE1-8C9A-5A7D9293A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025" y="3860800"/>
              <a:ext cx="1008063" cy="1905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0800" rIns="0" bIns="10800">
              <a:spAutoFit/>
            </a:bodyPr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100" b="1"/>
                <a:t>   </a:t>
              </a:r>
              <a:r>
                <a:rPr lang="en-US" altLang="fr-FR" sz="1100" b="1"/>
                <a:t>Toothbrush</a:t>
              </a:r>
            </a:p>
          </p:txBody>
        </p:sp>
        <p:cxnSp>
          <p:nvCxnSpPr>
            <p:cNvPr id="100" name="AutoShape 245">
              <a:extLst>
                <a:ext uri="{FF2B5EF4-FFF2-40B4-BE49-F238E27FC236}">
                  <a16:creationId xmlns:a16="http://schemas.microsoft.com/office/drawing/2014/main" id="{1911D505-6CD8-49C8-A7AA-81F8E95955D0}"/>
                </a:ext>
              </a:extLst>
            </p:cNvPr>
            <p:cNvCxnSpPr>
              <a:cxnSpLocks noChangeShapeType="1"/>
              <a:stCxn id="81" idx="2"/>
              <a:endCxn id="82" idx="2"/>
            </p:cNvCxnSpPr>
            <p:nvPr/>
          </p:nvCxnSpPr>
          <p:spPr bwMode="auto">
            <a:xfrm rot="16200000" flipH="1">
              <a:off x="5076031" y="2204244"/>
              <a:ext cx="1588" cy="3168650"/>
            </a:xfrm>
            <a:prstGeom prst="bentConnector3">
              <a:avLst>
                <a:gd name="adj1" fmla="val 13500005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Line 252">
              <a:extLst>
                <a:ext uri="{FF2B5EF4-FFF2-40B4-BE49-F238E27FC236}">
                  <a16:creationId xmlns:a16="http://schemas.microsoft.com/office/drawing/2014/main" id="{7865A5C6-2F58-4B76-998C-7DF625E22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9925" y="2997200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105" name="Line 257">
              <a:extLst>
                <a:ext uri="{FF2B5EF4-FFF2-40B4-BE49-F238E27FC236}">
                  <a16:creationId xmlns:a16="http://schemas.microsoft.com/office/drawing/2014/main" id="{71ECE5D2-0DB1-4BD6-8487-729193210C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7900" y="2997200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106" name="Line 259">
              <a:extLst>
                <a:ext uri="{FF2B5EF4-FFF2-40B4-BE49-F238E27FC236}">
                  <a16:creationId xmlns:a16="http://schemas.microsoft.com/office/drawing/2014/main" id="{25AC6AEF-5F5C-41CD-9532-C8D9221735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1275" y="2997200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108" name="Line 264">
              <a:extLst>
                <a:ext uri="{FF2B5EF4-FFF2-40B4-BE49-F238E27FC236}">
                  <a16:creationId xmlns:a16="http://schemas.microsoft.com/office/drawing/2014/main" id="{0FEA5686-6A98-472D-A881-9F24D2DAB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35600" y="2997200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113" name="Text Box 277">
              <a:extLst>
                <a:ext uri="{FF2B5EF4-FFF2-40B4-BE49-F238E27FC236}">
                  <a16:creationId xmlns:a16="http://schemas.microsoft.com/office/drawing/2014/main" id="{E257E831-B3B9-4332-B726-490B981EE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625" y="3321050"/>
              <a:ext cx="71913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700" i="1"/>
                <a:t>Measures</a:t>
              </a:r>
            </a:p>
          </p:txBody>
        </p:sp>
        <p:sp>
          <p:nvSpPr>
            <p:cNvPr id="130" name="Line 306">
              <a:extLst>
                <a:ext uri="{FF2B5EF4-FFF2-40B4-BE49-F238E27FC236}">
                  <a16:creationId xmlns:a16="http://schemas.microsoft.com/office/drawing/2014/main" id="{8EDA4E0B-36E8-4B62-8668-3EBE7FFDC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1500" y="3536950"/>
              <a:ext cx="433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133" name="Line 311">
              <a:extLst>
                <a:ext uri="{FF2B5EF4-FFF2-40B4-BE49-F238E27FC236}">
                  <a16:creationId xmlns:a16="http://schemas.microsoft.com/office/drawing/2014/main" id="{9956713B-8354-400A-805E-410379E07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6825" y="37893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135" name="Line 313">
              <a:extLst>
                <a:ext uri="{FF2B5EF4-FFF2-40B4-BE49-F238E27FC236}">
                  <a16:creationId xmlns:a16="http://schemas.microsoft.com/office/drawing/2014/main" id="{D22D6F7A-FEC0-4179-9C88-8008373819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72225" y="2997200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148" name="Text Box 330">
              <a:extLst>
                <a:ext uri="{FF2B5EF4-FFF2-40B4-BE49-F238E27FC236}">
                  <a16:creationId xmlns:a16="http://schemas.microsoft.com/office/drawing/2014/main" id="{26B19B0D-B711-463E-8A24-3DC82C1E2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463" y="4029075"/>
              <a:ext cx="56515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700" i="1"/>
                <a:t>Electricity</a:t>
              </a:r>
            </a:p>
          </p:txBody>
        </p:sp>
      </p:grpSp>
      <p:sp>
        <p:nvSpPr>
          <p:cNvPr id="149" name="Text Box 331">
            <a:extLst>
              <a:ext uri="{FF2B5EF4-FFF2-40B4-BE49-F238E27FC236}">
                <a16:creationId xmlns:a16="http://schemas.microsoft.com/office/drawing/2014/main" id="{280C93CC-1B47-43F8-9C2B-02AC8F1D4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1412875"/>
            <a:ext cx="5651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700" i="1"/>
              <a:t>Electricity</a:t>
            </a:r>
          </a:p>
        </p:txBody>
      </p:sp>
      <p:sp>
        <p:nvSpPr>
          <p:cNvPr id="150" name="Text Box 332">
            <a:extLst>
              <a:ext uri="{FF2B5EF4-FFF2-40B4-BE49-F238E27FC236}">
                <a16:creationId xmlns:a16="http://schemas.microsoft.com/office/drawing/2014/main" id="{1F7D492D-F73F-4AC8-93F4-8F281E29155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166100" y="1897063"/>
            <a:ext cx="865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rgbClr val="FF0000"/>
                </a:solidFill>
              </a:rPr>
              <a:t>OUTSIDE</a:t>
            </a:r>
          </a:p>
        </p:txBody>
      </p:sp>
      <p:sp>
        <p:nvSpPr>
          <p:cNvPr id="151" name="Text Box 333">
            <a:extLst>
              <a:ext uri="{FF2B5EF4-FFF2-40B4-BE49-F238E27FC236}">
                <a16:creationId xmlns:a16="http://schemas.microsoft.com/office/drawing/2014/main" id="{F8678BF2-B0D2-40B5-A680-D16AF64E846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251031" y="4372770"/>
            <a:ext cx="695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solidFill>
                  <a:srgbClr val="993366"/>
                </a:solidFill>
              </a:rPr>
              <a:t>INSIDE</a:t>
            </a:r>
          </a:p>
        </p:txBody>
      </p:sp>
      <p:sp>
        <p:nvSpPr>
          <p:cNvPr id="152" name="Text Box 412">
            <a:extLst>
              <a:ext uri="{FF2B5EF4-FFF2-40B4-BE49-F238E27FC236}">
                <a16:creationId xmlns:a16="http://schemas.microsoft.com/office/drawing/2014/main" id="{35C2E82C-61BD-44C1-B754-CFB5AEA8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628775"/>
            <a:ext cx="16573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 b="1">
                <a:solidFill>
                  <a:srgbClr val="FF0000"/>
                </a:solidFill>
              </a:rPr>
              <a:t>Operational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 b="1">
                <a:solidFill>
                  <a:srgbClr val="FF0000"/>
                </a:solidFill>
              </a:rPr>
              <a:t> vision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fr-FR" sz="900">
                <a:solidFill>
                  <a:srgbClr val="FF0000"/>
                </a:solidFill>
              </a:rPr>
              <a:t>(analysis of the environment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>
                <a:solidFill>
                  <a:srgbClr val="FF0000"/>
                </a:solidFill>
              </a:rPr>
              <a:t>of the target system)</a:t>
            </a:r>
          </a:p>
        </p:txBody>
      </p:sp>
      <p:sp>
        <p:nvSpPr>
          <p:cNvPr id="156" name="Text Box 417">
            <a:extLst>
              <a:ext uri="{FF2B5EF4-FFF2-40B4-BE49-F238E27FC236}">
                <a16:creationId xmlns:a16="http://schemas.microsoft.com/office/drawing/2014/main" id="{C3540956-CA33-4903-AD6F-274F2042F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97425"/>
            <a:ext cx="12954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 b="1">
                <a:solidFill>
                  <a:srgbClr val="003399"/>
                </a:solidFill>
              </a:rPr>
              <a:t>Constructional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 b="1">
                <a:solidFill>
                  <a:srgbClr val="003399"/>
                </a:solidFill>
              </a:rPr>
              <a:t>vision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fr-FR" sz="900">
                <a:solidFill>
                  <a:srgbClr val="003399"/>
                </a:solidFill>
              </a:rPr>
              <a:t>(concrete internal structural analysis of the target system)</a:t>
            </a:r>
          </a:p>
        </p:txBody>
      </p:sp>
      <p:sp>
        <p:nvSpPr>
          <p:cNvPr id="157" name="Text Box 339">
            <a:extLst>
              <a:ext uri="{FF2B5EF4-FFF2-40B4-BE49-F238E27FC236}">
                <a16:creationId xmlns:a16="http://schemas.microsoft.com/office/drawing/2014/main" id="{38349EE3-6B1D-4B6F-8EC2-F83EF988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286125"/>
            <a:ext cx="12969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 b="1">
                <a:solidFill>
                  <a:srgbClr val="5F5F5F"/>
                </a:solidFill>
              </a:rPr>
              <a:t>Functional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 b="1">
                <a:solidFill>
                  <a:srgbClr val="5F5F5F"/>
                </a:solidFill>
              </a:rPr>
              <a:t>vision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fr-FR" sz="900">
                <a:solidFill>
                  <a:srgbClr val="5F5F5F"/>
                </a:solidFill>
              </a:rPr>
              <a:t>(abstract internal behavioral analysis of the target system)</a:t>
            </a:r>
          </a:p>
        </p:txBody>
      </p:sp>
      <p:pic>
        <p:nvPicPr>
          <p:cNvPr id="158" name="Picture 224">
            <a:extLst>
              <a:ext uri="{FF2B5EF4-FFF2-40B4-BE49-F238E27FC236}">
                <a16:creationId xmlns:a16="http://schemas.microsoft.com/office/drawing/2014/main" id="{F65AC0B0-5172-40AE-A6E4-9E9D88CC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9" r="30060"/>
          <a:stretch>
            <a:fillRect/>
          </a:stretch>
        </p:blipFill>
        <p:spPr bwMode="auto">
          <a:xfrm>
            <a:off x="8073231" y="168276"/>
            <a:ext cx="7731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4B552762-C0CC-4073-B42B-F2AF406E64BD}"/>
              </a:ext>
            </a:extLst>
          </p:cNvPr>
          <p:cNvGrpSpPr/>
          <p:nvPr/>
        </p:nvGrpSpPr>
        <p:grpSpPr>
          <a:xfrm>
            <a:off x="2316163" y="3787775"/>
            <a:ext cx="5640387" cy="2090738"/>
            <a:chOff x="2316163" y="3787775"/>
            <a:chExt cx="5640387" cy="2090738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23DC1622-5E7F-45DF-87A9-F593F380DC85}"/>
                </a:ext>
              </a:extLst>
            </p:cNvPr>
            <p:cNvGrpSpPr/>
            <p:nvPr/>
          </p:nvGrpSpPr>
          <p:grpSpPr>
            <a:xfrm>
              <a:off x="2316163" y="4652963"/>
              <a:ext cx="5640387" cy="1225550"/>
              <a:chOff x="2316163" y="4652963"/>
              <a:chExt cx="5640387" cy="1225550"/>
            </a:xfrm>
          </p:grpSpPr>
          <p:sp>
            <p:nvSpPr>
              <p:cNvPr id="87" name="Rectangle 193">
                <a:extLst>
                  <a:ext uri="{FF2B5EF4-FFF2-40B4-BE49-F238E27FC236}">
                    <a16:creationId xmlns:a16="http://schemas.microsoft.com/office/drawing/2014/main" id="{0CEFB06F-4C77-48CF-8B1C-93F1C0618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975" y="4652963"/>
                <a:ext cx="5545138" cy="1225550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lr>
                    <a:srgbClr val="EF2B2F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E1B8D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fr-FR" sz="1200"/>
              </a:p>
            </p:txBody>
          </p:sp>
          <p:sp>
            <p:nvSpPr>
              <p:cNvPr id="94" name="Text Box 222">
                <a:extLst>
                  <a:ext uri="{FF2B5EF4-FFF2-40B4-BE49-F238E27FC236}">
                    <a16:creationId xmlns:a16="http://schemas.microsoft.com/office/drawing/2014/main" id="{67C9CA27-B130-4E96-AA09-45D48EACC3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7763" y="5588000"/>
                <a:ext cx="1547812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F2B2F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E1B8D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1100" b="1" dirty="0"/>
                  <a:t>Toothbrush</a:t>
                </a:r>
              </a:p>
            </p:txBody>
          </p:sp>
          <p:pic>
            <p:nvPicPr>
              <p:cNvPr id="97" name="Picture 231" descr="Base">
                <a:extLst>
                  <a:ext uri="{FF2B5EF4-FFF2-40B4-BE49-F238E27FC236}">
                    <a16:creationId xmlns:a16="http://schemas.microsoft.com/office/drawing/2014/main" id="{8F420940-3EFA-4C26-87F0-C3FDB4BF9F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213" y="4797425"/>
                <a:ext cx="760412" cy="936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Rectangle 234">
                <a:extLst>
                  <a:ext uri="{FF2B5EF4-FFF2-40B4-BE49-F238E27FC236}">
                    <a16:creationId xmlns:a16="http://schemas.microsoft.com/office/drawing/2014/main" id="{1F31A589-9DF3-46EB-B65B-2E0B21391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9563" y="5013325"/>
                <a:ext cx="720725" cy="503238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lr>
                    <a:srgbClr val="EF2B2F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E1B8D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900"/>
                  <a:t>Embedded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900"/>
                  <a:t>Software</a:t>
                </a:r>
              </a:p>
            </p:txBody>
          </p:sp>
          <p:pic>
            <p:nvPicPr>
              <p:cNvPr id="101" name="Picture 246" descr="Corps">
                <a:extLst>
                  <a:ext uri="{FF2B5EF4-FFF2-40B4-BE49-F238E27FC236}">
                    <a16:creationId xmlns:a16="http://schemas.microsoft.com/office/drawing/2014/main" id="{B0D61749-B3E3-4FAE-9C6E-E2D4A5D18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38" y="5229225"/>
                <a:ext cx="1152525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247" descr="Tete">
                <a:extLst>
                  <a:ext uri="{FF2B5EF4-FFF2-40B4-BE49-F238E27FC236}">
                    <a16:creationId xmlns:a16="http://schemas.microsoft.com/office/drawing/2014/main" id="{CD2CEE64-36FA-48D3-ADEF-A6C7CC6CF3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063" y="4941888"/>
                <a:ext cx="547687" cy="687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" name="Line 267">
                <a:extLst>
                  <a:ext uri="{FF2B5EF4-FFF2-40B4-BE49-F238E27FC236}">
                    <a16:creationId xmlns:a16="http://schemas.microsoft.com/office/drawing/2014/main" id="{6AA82001-005C-4BCE-AFCB-E97F95550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6325" y="5300663"/>
                <a:ext cx="5032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  <p:sp>
            <p:nvSpPr>
              <p:cNvPr id="110" name="Line 270">
                <a:extLst>
                  <a:ext uri="{FF2B5EF4-FFF2-40B4-BE49-F238E27FC236}">
                    <a16:creationId xmlns:a16="http://schemas.microsoft.com/office/drawing/2014/main" id="{1FF4C18B-D5A8-450E-A398-13142442D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8263" y="5300663"/>
                <a:ext cx="431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  <p:sp>
            <p:nvSpPr>
              <p:cNvPr id="111" name="Text Box 274">
                <a:extLst>
                  <a:ext uri="{FF2B5EF4-FFF2-40B4-BE49-F238E27FC236}">
                    <a16:creationId xmlns:a16="http://schemas.microsoft.com/office/drawing/2014/main" id="{55982DF4-805B-4756-AF14-691A3AE41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3013" y="5013325"/>
                <a:ext cx="565150" cy="201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F2B2F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E1B8D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700" i="1"/>
                  <a:t>Electricity</a:t>
                </a:r>
              </a:p>
            </p:txBody>
          </p:sp>
          <p:sp>
            <p:nvSpPr>
              <p:cNvPr id="112" name="Text Box 276">
                <a:extLst>
                  <a:ext uri="{FF2B5EF4-FFF2-40B4-BE49-F238E27FC236}">
                    <a16:creationId xmlns:a16="http://schemas.microsoft.com/office/drawing/2014/main" id="{916333DC-C909-4768-951D-91A158DB5A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4888" y="5084763"/>
                <a:ext cx="647700" cy="201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F2B2F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E1B8D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700" i="1"/>
                  <a:t>Measures</a:t>
                </a:r>
              </a:p>
            </p:txBody>
          </p:sp>
          <p:cxnSp>
            <p:nvCxnSpPr>
              <p:cNvPr id="114" name="AutoShape 282">
                <a:extLst>
                  <a:ext uri="{FF2B5EF4-FFF2-40B4-BE49-F238E27FC236}">
                    <a16:creationId xmlns:a16="http://schemas.microsoft.com/office/drawing/2014/main" id="{BC1B5FE8-557C-42DC-8F35-4DB3A58174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729831" y="4891882"/>
                <a:ext cx="300037" cy="1384300"/>
              </a:xfrm>
              <a:prstGeom prst="bentConnector3">
                <a:avLst>
                  <a:gd name="adj1" fmla="val -17463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AutoShape 283">
                <a:extLst>
                  <a:ext uri="{FF2B5EF4-FFF2-40B4-BE49-F238E27FC236}">
                    <a16:creationId xmlns:a16="http://schemas.microsoft.com/office/drawing/2014/main" id="{027CAFE7-6297-4292-9B21-33E82E4FBC4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5115719" y="4890294"/>
                <a:ext cx="195262" cy="1282700"/>
              </a:xfrm>
              <a:prstGeom prst="bentConnector3">
                <a:avLst>
                  <a:gd name="adj1" fmla="val 180486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6" name="Line 284">
                <a:extLst>
                  <a:ext uri="{FF2B5EF4-FFF2-40B4-BE49-F238E27FC236}">
                    <a16:creationId xmlns:a16="http://schemas.microsoft.com/office/drawing/2014/main" id="{F5E2C9FF-CE96-431D-A9A0-4223B7CF4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5375" y="5300663"/>
                <a:ext cx="360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  <p:sp>
            <p:nvSpPr>
              <p:cNvPr id="118" name="Line 289">
                <a:extLst>
                  <a:ext uri="{FF2B5EF4-FFF2-40B4-BE49-F238E27FC236}">
                    <a16:creationId xmlns:a16="http://schemas.microsoft.com/office/drawing/2014/main" id="{0B410D2E-AC64-49E4-9950-6DCC759AE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4663" y="4652963"/>
                <a:ext cx="0" cy="5762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  <p:sp>
            <p:nvSpPr>
              <p:cNvPr id="121" name="Line 293">
                <a:extLst>
                  <a:ext uri="{FF2B5EF4-FFF2-40B4-BE49-F238E27FC236}">
                    <a16:creationId xmlns:a16="http://schemas.microsoft.com/office/drawing/2014/main" id="{B8899D4B-7FD5-4F6B-8BE4-5478BB2F2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40425" y="4652963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  <p:sp>
            <p:nvSpPr>
              <p:cNvPr id="122" name="Text Box 294">
                <a:extLst>
                  <a:ext uri="{FF2B5EF4-FFF2-40B4-BE49-F238E27FC236}">
                    <a16:creationId xmlns:a16="http://schemas.microsoft.com/office/drawing/2014/main" id="{70947414-CDEB-49F7-8029-C84FEE9EA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7175" y="4797425"/>
                <a:ext cx="504825" cy="309563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46800" rIns="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F2B2F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E1B8D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700" i="1"/>
                  <a:t>Holding-force</a:t>
                </a:r>
              </a:p>
            </p:txBody>
          </p:sp>
          <p:sp>
            <p:nvSpPr>
              <p:cNvPr id="123" name="Text Box 295">
                <a:extLst>
                  <a:ext uri="{FF2B5EF4-FFF2-40B4-BE49-F238E27FC236}">
                    <a16:creationId xmlns:a16="http://schemas.microsoft.com/office/drawing/2014/main" id="{DB65EF0D-44B5-4B3E-939E-756A626F5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1863" y="4687888"/>
                <a:ext cx="504825" cy="309562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46800" rIns="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F2B2F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E1B8D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700" i="1"/>
                  <a:t>Brushing force</a:t>
                </a:r>
              </a:p>
            </p:txBody>
          </p:sp>
          <p:sp>
            <p:nvSpPr>
              <p:cNvPr id="124" name="Text Box 296">
                <a:extLst>
                  <a:ext uri="{FF2B5EF4-FFF2-40B4-BE49-F238E27FC236}">
                    <a16:creationId xmlns:a16="http://schemas.microsoft.com/office/drawing/2014/main" id="{BF00D248-BBDD-4AEB-A710-65D22876C0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0125" y="5013325"/>
                <a:ext cx="565150" cy="201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F2B2F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E1B8D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700" i="1"/>
                  <a:t>Electricity</a:t>
                </a:r>
              </a:p>
            </p:txBody>
          </p:sp>
          <p:sp>
            <p:nvSpPr>
              <p:cNvPr id="125" name="Text Box 297">
                <a:extLst>
                  <a:ext uri="{FF2B5EF4-FFF2-40B4-BE49-F238E27FC236}">
                    <a16:creationId xmlns:a16="http://schemas.microsoft.com/office/drawing/2014/main" id="{93F7C009-3441-486A-BEAF-B75155EB11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0513" y="5551488"/>
                <a:ext cx="1055687" cy="201612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F2B2F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E1B8D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700" i="1"/>
                  <a:t>Mechanical</a:t>
                </a:r>
                <a:r>
                  <a:rPr lang="fr-FR" altLang="fr-FR" sz="700" i="1"/>
                  <a:t> </a:t>
                </a:r>
                <a:r>
                  <a:rPr lang="en-US" altLang="fr-FR" sz="700" i="1"/>
                  <a:t>Interfaces</a:t>
                </a:r>
              </a:p>
            </p:txBody>
          </p:sp>
          <p:sp>
            <p:nvSpPr>
              <p:cNvPr id="126" name="Line 298">
                <a:extLst>
                  <a:ext uri="{FF2B5EF4-FFF2-40B4-BE49-F238E27FC236}">
                    <a16:creationId xmlns:a16="http://schemas.microsoft.com/office/drawing/2014/main" id="{CBEFE22B-ED57-46CB-8E39-FE5D1F734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9975" y="5300663"/>
                <a:ext cx="5032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  <p:sp>
            <p:nvSpPr>
              <p:cNvPr id="127" name="Text Box 299">
                <a:extLst>
                  <a:ext uri="{FF2B5EF4-FFF2-40B4-BE49-F238E27FC236}">
                    <a16:creationId xmlns:a16="http://schemas.microsoft.com/office/drawing/2014/main" id="{6EEF75D0-FA23-4DF9-8986-F7397EBEDA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6163" y="5013325"/>
                <a:ext cx="565150" cy="201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F2B2F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E1B8D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700" i="1"/>
                  <a:t>Electricity</a:t>
                </a:r>
              </a:p>
            </p:txBody>
          </p:sp>
          <p:sp>
            <p:nvSpPr>
              <p:cNvPr id="128" name="Text Box 304">
                <a:extLst>
                  <a:ext uri="{FF2B5EF4-FFF2-40B4-BE49-F238E27FC236}">
                    <a16:creationId xmlns:a16="http://schemas.microsoft.com/office/drawing/2014/main" id="{7B4F2141-533C-415F-A182-C039BD660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7263" y="5373688"/>
                <a:ext cx="649287" cy="201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F2B2F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E1B8D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700" i="1"/>
                  <a:t>Measures</a:t>
                </a:r>
              </a:p>
            </p:txBody>
          </p:sp>
          <p:sp>
            <p:nvSpPr>
              <p:cNvPr id="129" name="Text Box 305">
                <a:extLst>
                  <a:ext uri="{FF2B5EF4-FFF2-40B4-BE49-F238E27FC236}">
                    <a16:creationId xmlns:a16="http://schemas.microsoft.com/office/drawing/2014/main" id="{737FB909-4A45-4124-A251-7EB4517DE2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8850" y="4941888"/>
                <a:ext cx="647700" cy="201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F2B2F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E1B8D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-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700" i="1"/>
                  <a:t>Queries</a:t>
                </a:r>
              </a:p>
            </p:txBody>
          </p:sp>
          <p:sp>
            <p:nvSpPr>
              <p:cNvPr id="131" name="Line 308">
                <a:extLst>
                  <a:ext uri="{FF2B5EF4-FFF2-40B4-BE49-F238E27FC236}">
                    <a16:creationId xmlns:a16="http://schemas.microsoft.com/office/drawing/2014/main" id="{E0268AA5-CD1E-445E-8CC3-E1B1248D1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0288" y="5373688"/>
                <a:ext cx="5048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  <p:sp>
            <p:nvSpPr>
              <p:cNvPr id="132" name="Line 309">
                <a:extLst>
                  <a:ext uri="{FF2B5EF4-FFF2-40B4-BE49-F238E27FC236}">
                    <a16:creationId xmlns:a16="http://schemas.microsoft.com/office/drawing/2014/main" id="{9717213E-3C0F-45B9-979E-9E35C8C0C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0288" y="5157788"/>
                <a:ext cx="5048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  <p:sp>
            <p:nvSpPr>
              <p:cNvPr id="153" name="ZoneTexte 1">
                <a:extLst>
                  <a:ext uri="{FF2B5EF4-FFF2-40B4-BE49-F238E27FC236}">
                    <a16:creationId xmlns:a16="http://schemas.microsoft.com/office/drawing/2014/main" id="{BCED3572-8258-4A74-A304-A34ADCF209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3313" y="5491163"/>
                <a:ext cx="447675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fr-FR" sz="900"/>
                  <a:t>Base</a:t>
                </a:r>
              </a:p>
            </p:txBody>
          </p:sp>
          <p:sp>
            <p:nvSpPr>
              <p:cNvPr id="154" name="ZoneTexte 86">
                <a:extLst>
                  <a:ext uri="{FF2B5EF4-FFF2-40B4-BE49-F238E27FC236}">
                    <a16:creationId xmlns:a16="http://schemas.microsoft.com/office/drawing/2014/main" id="{21DDE228-7AFD-4E3D-8D56-F35D43082B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0588" y="4983163"/>
                <a:ext cx="447675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fr-FR" sz="900"/>
                  <a:t>Body</a:t>
                </a:r>
              </a:p>
            </p:txBody>
          </p:sp>
          <p:sp>
            <p:nvSpPr>
              <p:cNvPr id="155" name="ZoneTexte 87">
                <a:extLst>
                  <a:ext uri="{FF2B5EF4-FFF2-40B4-BE49-F238E27FC236}">
                    <a16:creationId xmlns:a16="http://schemas.microsoft.com/office/drawing/2014/main" id="{DB131C28-6859-4582-A2C4-A7F3706370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0425" y="5646738"/>
                <a:ext cx="460375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fr-FR" sz="900"/>
                  <a:t>Head</a:t>
                </a:r>
              </a:p>
            </p:txBody>
          </p:sp>
        </p:grpSp>
        <p:cxnSp>
          <p:nvCxnSpPr>
            <p:cNvPr id="159" name="AutoShape 209">
              <a:extLst>
                <a:ext uri="{FF2B5EF4-FFF2-40B4-BE49-F238E27FC236}">
                  <a16:creationId xmlns:a16="http://schemas.microsoft.com/office/drawing/2014/main" id="{8F442125-E222-49E9-9BC2-470FC55DCF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24213" y="3787775"/>
              <a:ext cx="268287" cy="10096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AutoShape 211">
              <a:extLst>
                <a:ext uri="{FF2B5EF4-FFF2-40B4-BE49-F238E27FC236}">
                  <a16:creationId xmlns:a16="http://schemas.microsoft.com/office/drawing/2014/main" id="{BF86D605-F4F4-4285-9234-EA6FF98ECC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661150" y="3787775"/>
              <a:ext cx="358775" cy="12255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212">
              <a:extLst>
                <a:ext uri="{FF2B5EF4-FFF2-40B4-BE49-F238E27FC236}">
                  <a16:creationId xmlns:a16="http://schemas.microsoft.com/office/drawing/2014/main" id="{B8B79C3F-F4AE-4574-B449-8B98352AB2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0" y="3787775"/>
              <a:ext cx="504825" cy="144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" name="AutoShape 213">
              <a:extLst>
                <a:ext uri="{FF2B5EF4-FFF2-40B4-BE49-F238E27FC236}">
                  <a16:creationId xmlns:a16="http://schemas.microsoft.com/office/drawing/2014/main" id="{D8DFE1F7-0107-4945-BF82-C3F25326D2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076825" y="3787775"/>
              <a:ext cx="777875" cy="1154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Text Box 219">
              <a:extLst>
                <a:ext uri="{FF2B5EF4-FFF2-40B4-BE49-F238E27FC236}">
                  <a16:creationId xmlns:a16="http://schemas.microsoft.com/office/drawing/2014/main" id="{CA00CDD2-AD65-423B-B699-B93E48666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238" y="4365625"/>
              <a:ext cx="720725" cy="21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800">
                  <a:solidFill>
                    <a:srgbClr val="003399"/>
                  </a:solidFill>
                </a:rPr>
                <a:t>Allocation</a:t>
              </a:r>
            </a:p>
          </p:txBody>
        </p:sp>
        <p:sp>
          <p:nvSpPr>
            <p:cNvPr id="164" name="Text Box 221">
              <a:extLst>
                <a:ext uri="{FF2B5EF4-FFF2-40B4-BE49-F238E27FC236}">
                  <a16:creationId xmlns:a16="http://schemas.microsoft.com/office/drawing/2014/main" id="{60E40B26-233F-4824-ABAD-D97BC8DD1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5213" y="4365625"/>
              <a:ext cx="576262" cy="21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800">
                  <a:solidFill>
                    <a:srgbClr val="003399"/>
                  </a:solidFill>
                </a:rPr>
                <a:t>Allocation</a:t>
              </a:r>
            </a:p>
          </p:txBody>
        </p:sp>
        <p:sp>
          <p:nvSpPr>
            <p:cNvPr id="165" name="Text Box 315">
              <a:extLst>
                <a:ext uri="{FF2B5EF4-FFF2-40B4-BE49-F238E27FC236}">
                  <a16:creationId xmlns:a16="http://schemas.microsoft.com/office/drawing/2014/main" id="{FC613CDF-A462-4B4C-ADAD-4B8A9051E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8125" y="4365625"/>
              <a:ext cx="576263" cy="21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spcBef>
                  <a:spcPct val="20000"/>
                </a:spcBef>
                <a:buClr>
                  <a:srgbClr val="EF2B2F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E1B8D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800">
                  <a:solidFill>
                    <a:srgbClr val="003399"/>
                  </a:solidFill>
                </a:rPr>
                <a:t>Allocation</a:t>
              </a:r>
            </a:p>
          </p:txBody>
        </p:sp>
      </p:grpSp>
      <p:sp>
        <p:nvSpPr>
          <p:cNvPr id="93" name="Text Box 222">
            <a:extLst>
              <a:ext uri="{FF2B5EF4-FFF2-40B4-BE49-F238E27FC236}">
                <a16:creationId xmlns:a16="http://schemas.microsoft.com/office/drawing/2014/main" id="{FE29DEAF-EC39-4DE3-9C9D-DDF6A842A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438" y="539436"/>
            <a:ext cx="1258887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EF2B2F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1B8D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i="1" dirty="0"/>
              <a:t>Electronic toothbrush</a:t>
            </a:r>
          </a:p>
        </p:txBody>
      </p:sp>
    </p:spTree>
    <p:extLst>
      <p:ext uri="{BB962C8B-B14F-4D97-AF65-F5344CB8AC3E}">
        <p14:creationId xmlns:p14="http://schemas.microsoft.com/office/powerpoint/2010/main" val="292338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 of contents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FF5F6B-36A1-4848-89EC-A94C07F2D9CF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16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43A7C965-B2A2-413F-BA8F-16E1C9E53246}"/>
              </a:ext>
            </a:extLst>
          </p:cNvPr>
          <p:cNvSpPr txBox="1">
            <a:spLocks/>
          </p:cNvSpPr>
          <p:nvPr/>
        </p:nvSpPr>
        <p:spPr>
          <a:xfrm>
            <a:off x="1540702" y="1969013"/>
            <a:ext cx="7251230" cy="39036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Introduction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motivations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fundamentals 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in practice</a:t>
            </a:r>
          </a:p>
          <a:p>
            <a:pPr marL="457200" lvl="1" indent="0">
              <a:spcBef>
                <a:spcPts val="600"/>
              </a:spcBef>
              <a:buSzPct val="100000"/>
              <a:buNone/>
            </a:pPr>
            <a:r>
              <a:rPr lang="en-US" sz="2000" b="1" dirty="0"/>
              <a:t>4.1 – Systems architecture views</a:t>
            </a:r>
          </a:p>
          <a:p>
            <a:pPr marL="457200" lvl="1" indent="0">
              <a:spcBef>
                <a:spcPts val="600"/>
              </a:spcBef>
              <a:buSzPct val="100000"/>
              <a:buNone/>
            </a:pPr>
            <a:r>
              <a:rPr lang="en-US" sz="2000" b="1" dirty="0"/>
              <a:t>4.2 – Systems architecture framework &amp; process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Selected new trends in systems architecture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Conclusion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85F10A-7C15-42D9-A2C8-CEDA5E97349A}"/>
              </a:ext>
            </a:extLst>
          </p:cNvPr>
          <p:cNvSpPr/>
          <p:nvPr/>
        </p:nvSpPr>
        <p:spPr>
          <a:xfrm>
            <a:off x="1359567" y="1918007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66F3672F-B69F-4486-A8E3-3E4667E6F2F1}"/>
              </a:ext>
            </a:extLst>
          </p:cNvPr>
          <p:cNvSpPr txBox="1">
            <a:spLocks/>
          </p:cNvSpPr>
          <p:nvPr/>
        </p:nvSpPr>
        <p:spPr>
          <a:xfrm>
            <a:off x="1359567" y="2353572"/>
            <a:ext cx="504000" cy="50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/>
              <a:t>1</a:t>
            </a: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0B7B31-CEE0-4407-8D3E-3DBDE0076D1C}"/>
              </a:ext>
            </a:extLst>
          </p:cNvPr>
          <p:cNvSpPr/>
          <p:nvPr/>
        </p:nvSpPr>
        <p:spPr>
          <a:xfrm>
            <a:off x="1359567" y="2365032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3ECD96-5644-449A-9F75-4AA56E427847}"/>
              </a:ext>
            </a:extLst>
          </p:cNvPr>
          <p:cNvSpPr/>
          <p:nvPr/>
        </p:nvSpPr>
        <p:spPr>
          <a:xfrm>
            <a:off x="1359567" y="2843112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BA73CA-28D8-4454-8C42-EE7DD88FEE6C}"/>
              </a:ext>
            </a:extLst>
          </p:cNvPr>
          <p:cNvSpPr/>
          <p:nvPr/>
        </p:nvSpPr>
        <p:spPr>
          <a:xfrm>
            <a:off x="1359567" y="3297008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8A0677-4162-481F-84D7-1F97CC37BBB6}"/>
              </a:ext>
            </a:extLst>
          </p:cNvPr>
          <p:cNvSpPr/>
          <p:nvPr/>
        </p:nvSpPr>
        <p:spPr>
          <a:xfrm>
            <a:off x="1359567" y="4436276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2C5BDA-D6C1-443A-8954-BCD48D8E0682}"/>
              </a:ext>
            </a:extLst>
          </p:cNvPr>
          <p:cNvSpPr/>
          <p:nvPr/>
        </p:nvSpPr>
        <p:spPr>
          <a:xfrm>
            <a:off x="1359567" y="4941859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6F19F0A7-D5A5-4953-8D97-16E075DF2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993" y="4196327"/>
            <a:ext cx="7098694" cy="270698"/>
          </a:xfrm>
          <a:prstGeom prst="rect">
            <a:avLst/>
          </a:prstGeom>
          <a:solidFill>
            <a:srgbClr val="808080">
              <a:alpha val="25000"/>
            </a:srgbClr>
          </a:solidFill>
          <a:ln>
            <a:noFill/>
          </a:ln>
          <a:effectLst/>
        </p:spPr>
        <p:txBody>
          <a:bodyPr wrap="square" lIns="90000" tIns="118800" rIns="90000" bIns="118800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" b="0" dirty="0"/>
          </a:p>
        </p:txBody>
      </p:sp>
    </p:spTree>
    <p:extLst>
      <p:ext uri="{BB962C8B-B14F-4D97-AF65-F5344CB8AC3E}">
        <p14:creationId xmlns:p14="http://schemas.microsoft.com/office/powerpoint/2010/main" val="3294643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 bit of archeology: Hoare equivalence (1969)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68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3DDD79-92DE-43B1-96AD-429C17657F56}"/>
              </a:ext>
            </a:extLst>
          </p:cNvPr>
          <p:cNvSpPr txBox="1"/>
          <p:nvPr/>
        </p:nvSpPr>
        <p:spPr>
          <a:xfrm>
            <a:off x="345003" y="997232"/>
            <a:ext cx="84539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With each </a:t>
            </a:r>
            <a:r>
              <a:rPr lang="en-AU" b="1" dirty="0">
                <a:solidFill>
                  <a:srgbClr val="003399"/>
                </a:solidFill>
              </a:rPr>
              <a:t>computable function </a:t>
            </a:r>
            <a:r>
              <a:rPr lang="en-AU" dirty="0"/>
              <a:t>f, that is say a function that can be computed by a software program, one can associate a </a:t>
            </a:r>
            <a:r>
              <a:rPr lang="en-AU" b="1" dirty="0">
                <a:solidFill>
                  <a:srgbClr val="FF0000"/>
                </a:solidFill>
              </a:rPr>
              <a:t>logical predicate</a:t>
            </a:r>
            <a:r>
              <a:rPr lang="en-AU" dirty="0"/>
              <a:t>, called an Hoare assertion, which models the relationships between the pre-conditions and the post-conditions of the computable function f.</a:t>
            </a:r>
          </a:p>
          <a:p>
            <a:endParaRPr lang="en-AU" b="1" dirty="0">
              <a:solidFill>
                <a:srgbClr val="FF0000"/>
              </a:solidFill>
            </a:endParaRPr>
          </a:p>
          <a:p>
            <a:endParaRPr lang="en-AU" b="1" dirty="0">
              <a:solidFill>
                <a:srgbClr val="FF0000"/>
              </a:solidFill>
            </a:endParaRPr>
          </a:p>
          <a:p>
            <a:endParaRPr lang="en-AU" b="1" dirty="0">
              <a:solidFill>
                <a:srgbClr val="FF0000"/>
              </a:solidFill>
            </a:endParaRPr>
          </a:p>
          <a:p>
            <a:endParaRPr lang="en-AU" b="1" dirty="0">
              <a:solidFill>
                <a:srgbClr val="FF0000"/>
              </a:solidFill>
            </a:endParaRPr>
          </a:p>
          <a:p>
            <a:endParaRPr lang="en-AU" b="1" dirty="0">
              <a:solidFill>
                <a:srgbClr val="FF0000"/>
              </a:solidFill>
            </a:endParaRPr>
          </a:p>
          <a:p>
            <a:r>
              <a:rPr lang="en-AU" dirty="0"/>
              <a:t>Hoare theorem states then that one </a:t>
            </a:r>
            <a:r>
              <a:rPr lang="en-AU" b="1" dirty="0">
                <a:solidFill>
                  <a:srgbClr val="FF0000"/>
                </a:solidFill>
              </a:rPr>
              <a:t>can equivalently define </a:t>
            </a:r>
            <a:r>
              <a:rPr lang="en-AU" dirty="0"/>
              <a:t>any computable function:</a:t>
            </a:r>
          </a:p>
          <a:p>
            <a:endParaRPr lang="en-AU" dirty="0"/>
          </a:p>
          <a:p>
            <a:pPr marL="717550" indent="-358775">
              <a:buFont typeface="Arial" panose="020B0604020202020204" pitchFamily="34" charset="0"/>
              <a:buChar char="•"/>
            </a:pPr>
            <a:r>
              <a:rPr lang="en-AU" dirty="0"/>
              <a:t>either in extension by an algorithm,</a:t>
            </a:r>
          </a:p>
          <a:p>
            <a:pPr marL="717550" indent="-358775">
              <a:buFont typeface="Arial" panose="020B0604020202020204" pitchFamily="34" charset="0"/>
              <a:buChar char="•"/>
            </a:pPr>
            <a:r>
              <a:rPr lang="en-AU" dirty="0"/>
              <a:t>or in intension by an Hoare assertion.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This theorem is the cornerstone of </a:t>
            </a:r>
            <a:r>
              <a:rPr lang="en-AU" b="1" dirty="0">
                <a:solidFill>
                  <a:srgbClr val="003399"/>
                </a:solidFill>
              </a:rPr>
              <a:t>requirements engineering </a:t>
            </a:r>
            <a:r>
              <a:rPr lang="en-AU" dirty="0"/>
              <a:t>in software engineering since it states that any function that can be computed by a software can be specified either through an algorithm or through a set of requirements (mathematically a set of requirements can be encoded into a single requirement).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B3E177-3176-4168-B5CD-7A13AAECFE2A}"/>
              </a:ext>
            </a:extLst>
          </p:cNvPr>
          <p:cNvSpPr txBox="1"/>
          <p:nvPr/>
        </p:nvSpPr>
        <p:spPr>
          <a:xfrm>
            <a:off x="1153994" y="2457097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 = </a:t>
            </a:r>
            <a:r>
              <a:rPr lang="fr-FR" dirty="0" err="1"/>
              <a:t>add</a:t>
            </a:r>
            <a:r>
              <a:rPr lang="fr-FR" dirty="0"/>
              <a:t>(x): return(x+1)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31EDAE-3248-436D-AB44-48D7D640579A}"/>
              </a:ext>
            </a:extLst>
          </p:cNvPr>
          <p:cNvSpPr txBox="1"/>
          <p:nvPr/>
        </p:nvSpPr>
        <p:spPr>
          <a:xfrm>
            <a:off x="5535991" y="2457097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= x0 —→ y = x0+1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9EE798-21DF-44C4-984D-E4A4CE4FC6E9}"/>
              </a:ext>
            </a:extLst>
          </p:cNvPr>
          <p:cNvSpPr txBox="1"/>
          <p:nvPr/>
        </p:nvSpPr>
        <p:spPr>
          <a:xfrm>
            <a:off x="891963" y="2916051"/>
            <a:ext cx="2880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Example of a computable </a:t>
            </a:r>
            <a:r>
              <a:rPr lang="fr-FR" sz="1400" dirty="0" err="1"/>
              <a:t>function</a:t>
            </a:r>
            <a:endParaRPr lang="fr-FR" sz="1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8527CF-7D11-4EA0-93FF-00A2388F292F}"/>
              </a:ext>
            </a:extLst>
          </p:cNvPr>
          <p:cNvSpPr txBox="1"/>
          <p:nvPr/>
        </p:nvSpPr>
        <p:spPr>
          <a:xfrm>
            <a:off x="5391970" y="2916051"/>
            <a:ext cx="2374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Associated </a:t>
            </a:r>
            <a:r>
              <a:rPr lang="fr-FR" sz="1400" dirty="0" err="1"/>
              <a:t>Hoare</a:t>
            </a:r>
            <a:r>
              <a:rPr lang="fr-FR" sz="1400" dirty="0"/>
              <a:t> assertion</a:t>
            </a:r>
          </a:p>
        </p:txBody>
      </p:sp>
    </p:spTree>
    <p:extLst>
      <p:ext uri="{BB962C8B-B14F-4D97-AF65-F5344CB8AC3E}">
        <p14:creationId xmlns:p14="http://schemas.microsoft.com/office/powerpoint/2010/main" val="3823446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Temporal system logics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68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B2DD9B-3B57-410F-86A9-298C6D20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78" y="1534494"/>
            <a:ext cx="7505700" cy="40862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38E80C2-B1D8-47F4-8671-047A04D4BD7D}"/>
              </a:ext>
            </a:extLst>
          </p:cNvPr>
          <p:cNvSpPr txBox="1"/>
          <p:nvPr/>
        </p:nvSpPr>
        <p:spPr>
          <a:xfrm>
            <a:off x="417931" y="949719"/>
            <a:ext cx="8453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Mimicking classical results of computability theory, one can associate with any system a </a:t>
            </a:r>
            <a:r>
              <a:rPr lang="en-AU" sz="1600" b="1" dirty="0">
                <a:solidFill>
                  <a:srgbClr val="FF0000"/>
                </a:solidFill>
              </a:rPr>
              <a:t>temporal system logics </a:t>
            </a:r>
            <a:r>
              <a:rPr lang="en-AU" sz="1600" dirty="0"/>
              <a:t>defined as follows: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05A254C-A593-4B5C-849C-20274EB92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332" y="5946620"/>
            <a:ext cx="5714701" cy="49146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C91AEA0-026D-4279-BA3C-1A676FDEE339}"/>
              </a:ext>
            </a:extLst>
          </p:cNvPr>
          <p:cNvSpPr txBox="1"/>
          <p:nvPr/>
        </p:nvSpPr>
        <p:spPr>
          <a:xfrm>
            <a:off x="417931" y="5286495"/>
            <a:ext cx="8453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A </a:t>
            </a:r>
            <a:r>
              <a:rPr lang="en-AU" sz="1600" b="1" dirty="0">
                <a:solidFill>
                  <a:srgbClr val="FF0000"/>
                </a:solidFill>
              </a:rPr>
              <a:t>system requirement</a:t>
            </a:r>
            <a:r>
              <a:rPr lang="en-AU" sz="1600" dirty="0"/>
              <a:t> is then just any </a:t>
            </a:r>
            <a:r>
              <a:rPr lang="en-AU" sz="1600" b="1" dirty="0">
                <a:solidFill>
                  <a:srgbClr val="003399"/>
                </a:solidFill>
              </a:rPr>
              <a:t>logical property of a system </a:t>
            </a:r>
            <a:r>
              <a:rPr lang="en-AU" sz="1600" dirty="0"/>
              <a:t>described using such a temporal system logical. A maintainability property can for instance be stated as:</a:t>
            </a:r>
          </a:p>
        </p:txBody>
      </p:sp>
    </p:spTree>
    <p:extLst>
      <p:ext uri="{BB962C8B-B14F-4D97-AF65-F5344CB8AC3E}">
        <p14:creationId xmlns:p14="http://schemas.microsoft.com/office/powerpoint/2010/main" val="2184709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Systems can be described either in intention or in extension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68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572EDF7-D754-48D4-9F74-6C5A6AD7ABF6}"/>
              </a:ext>
            </a:extLst>
          </p:cNvPr>
          <p:cNvSpPr txBox="1"/>
          <p:nvPr/>
        </p:nvSpPr>
        <p:spPr>
          <a:xfrm>
            <a:off x="342196" y="1026731"/>
            <a:ext cx="851570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Exactly as in classical computability theory, one can prove that one </a:t>
            </a:r>
            <a:r>
              <a:rPr lang="en-AU" b="1" dirty="0">
                <a:solidFill>
                  <a:srgbClr val="FF0000"/>
                </a:solidFill>
              </a:rPr>
              <a:t>can describe equivalently </a:t>
            </a:r>
            <a:r>
              <a:rPr lang="en-AU" dirty="0"/>
              <a:t>a system: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either in intention, using temporal system logic,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/>
              <a:t>or in extension,  using an explicit description of the system.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spcBef>
                <a:spcPts val="600"/>
              </a:spcBef>
            </a:pPr>
            <a:r>
              <a:rPr lang="en-AU" dirty="0"/>
              <a:t>Mathematically these two modes of specifications are equivalent. However </a:t>
            </a:r>
            <a:r>
              <a:rPr lang="en-AU" b="1" dirty="0">
                <a:solidFill>
                  <a:srgbClr val="FF0000"/>
                </a:solidFill>
              </a:rPr>
              <a:t>their  practical complexity is not equivalent at all</a:t>
            </a:r>
            <a:r>
              <a:rPr lang="en-AU" dirty="0"/>
              <a:t>. As a consequence, any concrete system specification is always a mixture of these two types of specifications. 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25FF45A2-DD67-4ADD-B61F-B3ED47DE8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997" y="3287444"/>
            <a:ext cx="1441450" cy="711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tIns="46800" rIns="90000" bIns="46800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100" b="1"/>
              <a:t>Requirements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953BC29-7FD8-4CD1-B529-24F8FA602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7592" y="3287444"/>
            <a:ext cx="1441450" cy="711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tIns="46800" rIns="90000" bIns="46800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100" b="1" dirty="0"/>
              <a:t>Descriptions</a:t>
            </a:r>
          </a:p>
        </p:txBody>
      </p:sp>
      <p:pic>
        <p:nvPicPr>
          <p:cNvPr id="8" name="Picture 22">
            <a:extLst>
              <a:ext uri="{FF2B5EF4-FFF2-40B4-BE49-F238E27FC236}">
                <a16:creationId xmlns:a16="http://schemas.microsoft.com/office/drawing/2014/main" id="{7B6C0309-2198-4865-A718-D0CE91BBE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43" y="4192720"/>
            <a:ext cx="1008062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4">
            <a:extLst>
              <a:ext uri="{FF2B5EF4-FFF2-40B4-BE49-F238E27FC236}">
                <a16:creationId xmlns:a16="http://schemas.microsoft.com/office/drawing/2014/main" id="{C4BB3362-1C68-4FB3-BA35-56CFA8046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80" y="4507045"/>
            <a:ext cx="982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3">
            <a:extLst>
              <a:ext uri="{FF2B5EF4-FFF2-40B4-BE49-F238E27FC236}">
                <a16:creationId xmlns:a16="http://schemas.microsoft.com/office/drawing/2014/main" id="{EAB63579-8937-4B6C-8A78-E8F7D204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80" y="4199070"/>
            <a:ext cx="947738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33">
            <a:extLst>
              <a:ext uri="{FF2B5EF4-FFF2-40B4-BE49-F238E27FC236}">
                <a16:creationId xmlns:a16="http://schemas.microsoft.com/office/drawing/2014/main" id="{FD220991-08E4-48C1-9F56-A4286D7D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205" y="4328451"/>
            <a:ext cx="2396881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1000" i="1" dirty="0"/>
              <a:t> Requirement type:</a:t>
            </a:r>
            <a:r>
              <a:rPr lang="en-US" altLang="fr-FR" sz="1000" dirty="0"/>
              <a:t> the  system&gt; shall &lt;do or be something</a:t>
            </a:r>
            <a:r>
              <a:rPr lang="fr-FR" altLang="fr-FR" sz="1000" dirty="0"/>
              <a:t>&gt; …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BFCB45A-7590-48B2-A5AD-C95E0498A766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491447" y="3643044"/>
            <a:ext cx="17561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EA30B5A-8FC9-4286-804F-AA721554B2C0}"/>
              </a:ext>
            </a:extLst>
          </p:cNvPr>
          <p:cNvCxnSpPr/>
          <p:nvPr/>
        </p:nvCxnSpPr>
        <p:spPr>
          <a:xfrm>
            <a:off x="2328073" y="2160753"/>
            <a:ext cx="0" cy="103790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3F89C00-5DF3-48C5-BC4B-AF7707A874D8}"/>
              </a:ext>
            </a:extLst>
          </p:cNvPr>
          <p:cNvCxnSpPr>
            <a:cxnSpLocks/>
          </p:cNvCxnSpPr>
          <p:nvPr/>
        </p:nvCxnSpPr>
        <p:spPr>
          <a:xfrm>
            <a:off x="5968317" y="2564173"/>
            <a:ext cx="0" cy="65034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5FF4FB2E-AF3F-45DF-930B-5DEFA76D4AF2}"/>
              </a:ext>
            </a:extLst>
          </p:cNvPr>
          <p:cNvSpPr txBox="1"/>
          <p:nvPr/>
        </p:nvSpPr>
        <p:spPr>
          <a:xfrm>
            <a:off x="3959878" y="3322509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Allocation</a:t>
            </a:r>
          </a:p>
        </p:txBody>
      </p:sp>
    </p:spTree>
    <p:extLst>
      <p:ext uri="{BB962C8B-B14F-4D97-AF65-F5344CB8AC3E}">
        <p14:creationId xmlns:p14="http://schemas.microsoft.com/office/powerpoint/2010/main" val="1563871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CESAM systems architecture framework</a:t>
            </a:r>
            <a:br>
              <a:rPr lang="en-US" sz="2000" dirty="0"/>
            </a:br>
            <a:r>
              <a:rPr lang="en-US" sz="2000" b="0" dirty="0"/>
              <a:t>Generic structure of a description view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71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graphicFrame>
        <p:nvGraphicFramePr>
          <p:cNvPr id="6" name="Group 51">
            <a:extLst>
              <a:ext uri="{FF2B5EF4-FFF2-40B4-BE49-F238E27FC236}">
                <a16:creationId xmlns:a16="http://schemas.microsoft.com/office/drawing/2014/main" id="{AE3A6F50-88BE-48CD-93B3-C82159DCF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41642"/>
              </p:ext>
            </p:extLst>
          </p:nvPr>
        </p:nvGraphicFramePr>
        <p:xfrm>
          <a:off x="849681" y="4135032"/>
          <a:ext cx="7311148" cy="749063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1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9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Expected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elements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Dynamic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behaviors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Flows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CE7E422C-E17A-43A7-B1A2-FD52A4E93C2D}"/>
              </a:ext>
            </a:extLst>
          </p:cNvPr>
          <p:cNvSpPr txBox="1"/>
          <p:nvPr/>
        </p:nvSpPr>
        <p:spPr>
          <a:xfrm>
            <a:off x="3809067" y="1038310"/>
            <a:ext cx="17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system S can</a:t>
            </a:r>
          </a:p>
        </p:txBody>
      </p:sp>
      <p:cxnSp>
        <p:nvCxnSpPr>
          <p:cNvPr id="8" name="Connecteur : en angle 7">
            <a:extLst>
              <a:ext uri="{FF2B5EF4-FFF2-40B4-BE49-F238E27FC236}">
                <a16:creationId xmlns:a16="http://schemas.microsoft.com/office/drawing/2014/main" id="{08BE85CC-3B90-470C-B764-B19A5BAE13E1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rot="5400000">
            <a:off x="2591123" y="414851"/>
            <a:ext cx="1112608" cy="3098190"/>
          </a:xfrm>
          <a:prstGeom prst="bentConnector3">
            <a:avLst>
              <a:gd name="adj1" fmla="val 2478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E7DDE22-8E25-4F6F-9182-3019190E5D9D}"/>
              </a:ext>
            </a:extLst>
          </p:cNvPr>
          <p:cNvSpPr txBox="1"/>
          <p:nvPr/>
        </p:nvSpPr>
        <p:spPr>
          <a:xfrm>
            <a:off x="612304" y="2520250"/>
            <a:ext cx="197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either be specified by requirements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4A8F73B-6C1A-4D72-9572-C3EAA188A7B6}"/>
              </a:ext>
            </a:extLst>
          </p:cNvPr>
          <p:cNvCxnSpPr>
            <a:cxnSpLocks/>
          </p:cNvCxnSpPr>
          <p:nvPr/>
        </p:nvCxnSpPr>
        <p:spPr>
          <a:xfrm>
            <a:off x="1592196" y="3043470"/>
            <a:ext cx="0" cy="10915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22D60AAE-E248-4583-95B3-9205EB1E797B}"/>
              </a:ext>
            </a:extLst>
          </p:cNvPr>
          <p:cNvSpPr txBox="1"/>
          <p:nvPr/>
        </p:nvSpPr>
        <p:spPr>
          <a:xfrm>
            <a:off x="3569612" y="1957614"/>
            <a:ext cx="3695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or by an explicit description:</a:t>
            </a:r>
          </a:p>
        </p:txBody>
      </p:sp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4D58FF6C-9203-44B9-8066-A7EE68AB418A}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 rot="16200000" flipH="1">
            <a:off x="4781856" y="1322308"/>
            <a:ext cx="549972" cy="7206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7C21B1F7-E45D-4F94-86E6-9A0A231DDE8A}"/>
              </a:ext>
            </a:extLst>
          </p:cNvPr>
          <p:cNvSpPr txBox="1"/>
          <p:nvPr/>
        </p:nvSpPr>
        <p:spPr>
          <a:xfrm>
            <a:off x="4282041" y="2440101"/>
            <a:ext cx="2133918" cy="683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dirty="0"/>
              <a:t>y(t+) = F(x(t),q(t),t)</a:t>
            </a:r>
          </a:p>
          <a:p>
            <a:pPr>
              <a:lnSpc>
                <a:spcPts val="2400"/>
              </a:lnSpc>
            </a:pPr>
            <a:r>
              <a:rPr lang="fr-FR" dirty="0"/>
              <a:t>q(t+) = G(x(t),q(t),t)</a:t>
            </a:r>
          </a:p>
        </p:txBody>
      </p:sp>
      <p:sp>
        <p:nvSpPr>
          <p:cNvPr id="22" name="Accolade ouvrante 21">
            <a:extLst>
              <a:ext uri="{FF2B5EF4-FFF2-40B4-BE49-F238E27FC236}">
                <a16:creationId xmlns:a16="http://schemas.microsoft.com/office/drawing/2014/main" id="{B2FEF10F-483A-4B50-9324-BD047848D78E}"/>
              </a:ext>
            </a:extLst>
          </p:cNvPr>
          <p:cNvSpPr/>
          <p:nvPr/>
        </p:nvSpPr>
        <p:spPr>
          <a:xfrm>
            <a:off x="3932480" y="2461669"/>
            <a:ext cx="409518" cy="6835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2F330E36-84AE-4F32-BC62-646AEB476275}"/>
              </a:ext>
            </a:extLst>
          </p:cNvPr>
          <p:cNvCxnSpPr>
            <a:cxnSpLocks/>
            <a:stCxn id="21" idx="2"/>
            <a:endCxn id="66" idx="0"/>
          </p:cNvCxnSpPr>
          <p:nvPr/>
        </p:nvCxnSpPr>
        <p:spPr>
          <a:xfrm rot="5400000">
            <a:off x="3650306" y="2436337"/>
            <a:ext cx="1011411" cy="2385978"/>
          </a:xfrm>
          <a:prstGeom prst="bentConnector3">
            <a:avLst>
              <a:gd name="adj1" fmla="val 26704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6966397D-B180-4516-B988-518EBB054CC3}"/>
              </a:ext>
            </a:extLst>
          </p:cNvPr>
          <p:cNvSpPr/>
          <p:nvPr/>
        </p:nvSpPr>
        <p:spPr>
          <a:xfrm>
            <a:off x="2584359" y="4135032"/>
            <a:ext cx="757325" cy="4780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8DD9AD-80C4-4933-BC91-95F02234C142}"/>
              </a:ext>
            </a:extLst>
          </p:cNvPr>
          <p:cNvSpPr/>
          <p:nvPr/>
        </p:nvSpPr>
        <p:spPr>
          <a:xfrm>
            <a:off x="4137239" y="4114067"/>
            <a:ext cx="757325" cy="4780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3E0ED99-7A0F-43BA-8892-050163BA41DB}"/>
              </a:ext>
            </a:extLst>
          </p:cNvPr>
          <p:cNvSpPr/>
          <p:nvPr/>
        </p:nvSpPr>
        <p:spPr>
          <a:xfrm>
            <a:off x="5725170" y="4113464"/>
            <a:ext cx="757325" cy="4780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90C43A-1E5E-40B6-BA55-8D6FF63352AD}"/>
              </a:ext>
            </a:extLst>
          </p:cNvPr>
          <p:cNvSpPr/>
          <p:nvPr/>
        </p:nvSpPr>
        <p:spPr>
          <a:xfrm>
            <a:off x="7138099" y="4135032"/>
            <a:ext cx="757325" cy="4780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486F2A-9048-432D-B59F-0EA89841AC50}"/>
              </a:ext>
            </a:extLst>
          </p:cNvPr>
          <p:cNvSpPr/>
          <p:nvPr/>
        </p:nvSpPr>
        <p:spPr>
          <a:xfrm>
            <a:off x="5690119" y="2383805"/>
            <a:ext cx="757325" cy="4780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43" name="Connecteur : en angle 42">
            <a:extLst>
              <a:ext uri="{FF2B5EF4-FFF2-40B4-BE49-F238E27FC236}">
                <a16:creationId xmlns:a16="http://schemas.microsoft.com/office/drawing/2014/main" id="{464D2BC8-E4FD-4634-8583-A2731C5DE2D3}"/>
              </a:ext>
            </a:extLst>
          </p:cNvPr>
          <p:cNvCxnSpPr>
            <a:cxnSpLocks/>
            <a:stCxn id="42" idx="3"/>
            <a:endCxn id="6" idx="0"/>
          </p:cNvCxnSpPr>
          <p:nvPr/>
        </p:nvCxnSpPr>
        <p:spPr>
          <a:xfrm flipH="1">
            <a:off x="4505255" y="2622821"/>
            <a:ext cx="1942189" cy="1512211"/>
          </a:xfrm>
          <a:prstGeom prst="bentConnector4">
            <a:avLst>
              <a:gd name="adj1" fmla="val -11770"/>
              <a:gd name="adj2" fmla="val 71629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 : en angle 46">
            <a:extLst>
              <a:ext uri="{FF2B5EF4-FFF2-40B4-BE49-F238E27FC236}">
                <a16:creationId xmlns:a16="http://schemas.microsoft.com/office/drawing/2014/main" id="{C5316D16-58D1-4485-9AE6-0AEF68D1E054}"/>
              </a:ext>
            </a:extLst>
          </p:cNvPr>
          <p:cNvCxnSpPr>
            <a:cxnSpLocks/>
            <a:stCxn id="42" idx="3"/>
            <a:endCxn id="38" idx="0"/>
          </p:cNvCxnSpPr>
          <p:nvPr/>
        </p:nvCxnSpPr>
        <p:spPr>
          <a:xfrm flipH="1">
            <a:off x="6103833" y="2622821"/>
            <a:ext cx="343611" cy="1490643"/>
          </a:xfrm>
          <a:prstGeom prst="bentConnector4">
            <a:avLst>
              <a:gd name="adj1" fmla="val -66529"/>
              <a:gd name="adj2" fmla="val 72694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 : en angle 51">
            <a:extLst>
              <a:ext uri="{FF2B5EF4-FFF2-40B4-BE49-F238E27FC236}">
                <a16:creationId xmlns:a16="http://schemas.microsoft.com/office/drawing/2014/main" id="{B4C54D11-CCBD-44FA-9876-4D5C6E9ED763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6447444" y="2622821"/>
            <a:ext cx="993752" cy="1512211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2415D6C1-B97E-4A9D-8C0A-C3BA8F520FAB}"/>
              </a:ext>
            </a:extLst>
          </p:cNvPr>
          <p:cNvSpPr txBox="1"/>
          <p:nvPr/>
        </p:nvSpPr>
        <p:spPr>
          <a:xfrm>
            <a:off x="4306403" y="501353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8BB4734-408D-42C2-930A-99FE823DA37E}"/>
              </a:ext>
            </a:extLst>
          </p:cNvPr>
          <p:cNvSpPr txBox="1"/>
          <p:nvPr/>
        </p:nvSpPr>
        <p:spPr>
          <a:xfrm>
            <a:off x="7199305" y="5013535"/>
            <a:ext cx="63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x, y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AAC8024-6D41-4A3F-87EC-6F7FD623CF50}"/>
              </a:ext>
            </a:extLst>
          </p:cNvPr>
          <p:cNvSpPr txBox="1"/>
          <p:nvPr/>
        </p:nvSpPr>
        <p:spPr>
          <a:xfrm>
            <a:off x="5417162" y="5013535"/>
            <a:ext cx="114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Y = F</a:t>
            </a:r>
            <a:r>
              <a:rPr lang="fr-FR" baseline="-25000" dirty="0"/>
              <a:t>q</a:t>
            </a:r>
            <a:r>
              <a:rPr lang="fr-FR" dirty="0"/>
              <a:t>(x)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F2E6098-B7E0-4AE4-93D3-1C6C581B9B0D}"/>
              </a:ext>
            </a:extLst>
          </p:cNvPr>
          <p:cNvSpPr/>
          <p:nvPr/>
        </p:nvSpPr>
        <p:spPr>
          <a:xfrm>
            <a:off x="361833" y="6097022"/>
            <a:ext cx="84203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/>
              <a:t>Generic structure of </a:t>
            </a:r>
            <a:r>
              <a:rPr lang="en-AU" sz="1600" b="1" dirty="0">
                <a:solidFill>
                  <a:srgbClr val="FF0000"/>
                </a:solidFill>
              </a:rPr>
              <a:t>CESAM framework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E344772-0488-463F-A30B-FA617E6D0B4D}"/>
              </a:ext>
            </a:extLst>
          </p:cNvPr>
          <p:cNvSpPr txBox="1"/>
          <p:nvPr/>
        </p:nvSpPr>
        <p:spPr>
          <a:xfrm>
            <a:off x="2764098" y="5013535"/>
            <a:ext cx="36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4E989D6-35BB-4501-9A04-1A9A295438B6}"/>
              </a:ext>
            </a:extLst>
          </p:cNvPr>
          <p:cNvSpPr txBox="1"/>
          <p:nvPr/>
        </p:nvSpPr>
        <p:spPr>
          <a:xfrm flipH="1">
            <a:off x="849681" y="5013535"/>
            <a:ext cx="143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 |- q -&gt; P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7F4EBE2-F5C6-4862-8338-129C5D52343E}"/>
              </a:ext>
            </a:extLst>
          </p:cNvPr>
          <p:cNvSpPr txBox="1"/>
          <p:nvPr/>
        </p:nvSpPr>
        <p:spPr>
          <a:xfrm>
            <a:off x="1020435" y="5442890"/>
            <a:ext cx="114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/>
              <a:t>Logical</a:t>
            </a:r>
            <a:r>
              <a:rPr lang="fr-FR" sz="1400" i="1" dirty="0"/>
              <a:t> modeling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80C5186-96BF-4C6F-AE5E-842C8CBDF249}"/>
              </a:ext>
            </a:extLst>
          </p:cNvPr>
          <p:cNvSpPr txBox="1"/>
          <p:nvPr/>
        </p:nvSpPr>
        <p:spPr>
          <a:xfrm>
            <a:off x="2391260" y="5442890"/>
            <a:ext cx="114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Time modeling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AE3EECE-7BD9-4147-9F02-078C991B16E4}"/>
              </a:ext>
            </a:extLst>
          </p:cNvPr>
          <p:cNvSpPr txBox="1"/>
          <p:nvPr/>
        </p:nvSpPr>
        <p:spPr>
          <a:xfrm>
            <a:off x="6869435" y="5442890"/>
            <a:ext cx="114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“Data” modeling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A8D7EF2-C7C4-4D78-9C84-5C25D8851EC7}"/>
              </a:ext>
            </a:extLst>
          </p:cNvPr>
          <p:cNvSpPr txBox="1"/>
          <p:nvPr/>
        </p:nvSpPr>
        <p:spPr>
          <a:xfrm>
            <a:off x="3681696" y="5442890"/>
            <a:ext cx="288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Functional modeling</a:t>
            </a:r>
          </a:p>
          <a:p>
            <a:pPr algn="ctr"/>
            <a:r>
              <a:rPr lang="en-US" sz="1400" i="1" dirty="0"/>
              <a:t>(signature and “algorithmics”)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6C498369-8336-407F-9EBA-828AFA9CA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154" y="255124"/>
            <a:ext cx="1386568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4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CESAMES public systems architecting methodology</a:t>
            </a:r>
            <a:endParaRPr lang="en-US" sz="2000" baseline="3000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</a:t>
            </a:r>
          </a:p>
        </p:txBody>
      </p:sp>
      <p:sp>
        <p:nvSpPr>
          <p:cNvPr id="28" name="Rectangle 87"/>
          <p:cNvSpPr>
            <a:spLocks noChangeArrowheads="1"/>
          </p:cNvSpPr>
          <p:nvPr/>
        </p:nvSpPr>
        <p:spPr bwMode="auto">
          <a:xfrm>
            <a:off x="541020" y="5795163"/>
            <a:ext cx="82268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600" b="0" dirty="0">
                <a:cs typeface="Arial" panose="020B0604020202020204" pitchFamily="34" charset="0"/>
              </a:rPr>
              <a:t>The public </a:t>
            </a:r>
            <a:r>
              <a:rPr lang="en-US" altLang="fr-FR" sz="1600" dirty="0">
                <a:solidFill>
                  <a:srgbClr val="FF0000"/>
                </a:solidFill>
                <a:cs typeface="Arial" panose="020B0604020202020204" pitchFamily="34" charset="0"/>
              </a:rPr>
              <a:t>CESAMES systems architecting method (CESAM)</a:t>
            </a:r>
            <a:r>
              <a:rPr lang="en-US" altLang="fr-FR" sz="1600" b="0" dirty="0">
                <a:cs typeface="Arial" panose="020B0604020202020204" pitchFamily="34" charset="0"/>
              </a:rPr>
              <a:t>, promoted by CESAMES, can be traced back to </a:t>
            </a:r>
            <a:r>
              <a:rPr lang="en-US" sz="1600" dirty="0">
                <a:solidFill>
                  <a:srgbClr val="003399"/>
                </a:solidFill>
                <a:cs typeface="Arial" panose="020B0604020202020204" pitchFamily="34" charset="0"/>
              </a:rPr>
              <a:t>NASA and INCOSE</a:t>
            </a:r>
            <a:r>
              <a:rPr lang="en-US" altLang="fr-FR" sz="16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fr-FR" sz="1600" b="0" dirty="0">
                <a:cs typeface="Arial" panose="020B0604020202020204" pitchFamily="34" charset="0"/>
              </a:rPr>
              <a:t>systems engineering frameworks. </a:t>
            </a:r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B09D69-DEED-4507-9123-6764E66D5D5E}"/>
              </a:ext>
            </a:extLst>
          </p:cNvPr>
          <p:cNvSpPr/>
          <p:nvPr/>
        </p:nvSpPr>
        <p:spPr>
          <a:xfrm>
            <a:off x="4231840" y="4828711"/>
            <a:ext cx="4086747" cy="80781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CESAM Level 1:</a:t>
            </a:r>
            <a:r>
              <a:rPr lang="en-A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9,000 trainees</a:t>
            </a:r>
          </a:p>
          <a:p>
            <a:pPr marL="171450" indent="-171450" algn="ctr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CESAM Level 2: </a:t>
            </a:r>
            <a:r>
              <a:rPr lang="en-A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 senior architects</a:t>
            </a:r>
          </a:p>
          <a:p>
            <a:pPr marL="171450" indent="-171450" algn="ctr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Deployed in </a:t>
            </a:r>
            <a:r>
              <a:rPr lang="en-A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countries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A44FA34-6E6E-4DE1-A18E-47F36BDA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4" y="1265396"/>
            <a:ext cx="2923540" cy="415765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22C2F2B-BF8C-43F5-961C-EBA7CDB7F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40" y="1002967"/>
            <a:ext cx="4803140" cy="32575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2FC77BA-BC5F-4535-BCB8-1A72E2B42680}"/>
              </a:ext>
            </a:extLst>
          </p:cNvPr>
          <p:cNvSpPr txBox="1"/>
          <p:nvPr/>
        </p:nvSpPr>
        <p:spPr>
          <a:xfrm>
            <a:off x="4303414" y="4339954"/>
            <a:ext cx="40867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https://hal.archives-ouvertes.fr/hal-02561111v2/document</a:t>
            </a:r>
            <a:r>
              <a:rPr lang="fr-F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205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CESAM systems architecture framework</a:t>
            </a:r>
            <a:br>
              <a:rPr lang="en-US" sz="2000" dirty="0"/>
            </a:br>
            <a:r>
              <a:rPr lang="en-US" sz="2000" b="0" dirty="0"/>
              <a:t>Requirements and descriptions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71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graphicFrame>
        <p:nvGraphicFramePr>
          <p:cNvPr id="44" name="Group 51">
            <a:extLst>
              <a:ext uri="{FF2B5EF4-FFF2-40B4-BE49-F238E27FC236}">
                <a16:creationId xmlns:a16="http://schemas.microsoft.com/office/drawing/2014/main" id="{E5D28F0C-0504-41EA-9257-CA6856C15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147053"/>
              </p:ext>
            </p:extLst>
          </p:nvPr>
        </p:nvGraphicFramePr>
        <p:xfrm>
          <a:off x="451749" y="1511505"/>
          <a:ext cx="8353425" cy="4191001"/>
        </p:xfrm>
        <a:graphic>
          <a:graphicData uri="http://schemas.openxmlformats.org/drawingml/2006/table">
            <a:tbl>
              <a:tblPr/>
              <a:tblGrid>
                <a:gridCol w="1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Systems architecture visions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Expected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Static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elements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Dynamic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behaviors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Flows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Operational vision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4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Functional vision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8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Constructional vision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F2B2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D9BA5C7D-8755-42CC-83B7-45704D22B0B2}"/>
              </a:ext>
            </a:extLst>
          </p:cNvPr>
          <p:cNvSpPr/>
          <p:nvPr/>
        </p:nvSpPr>
        <p:spPr>
          <a:xfrm>
            <a:off x="1633801" y="1103322"/>
            <a:ext cx="1432560" cy="4595689"/>
          </a:xfrm>
          <a:prstGeom prst="rect">
            <a:avLst/>
          </a:prstGeom>
          <a:noFill/>
          <a:ln w="38100">
            <a:solidFill>
              <a:srgbClr val="267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4FBCAA0-373B-4361-B81C-262EFF0285F7}"/>
              </a:ext>
            </a:extLst>
          </p:cNvPr>
          <p:cNvSpPr/>
          <p:nvPr/>
        </p:nvSpPr>
        <p:spPr>
          <a:xfrm>
            <a:off x="3111605" y="1103322"/>
            <a:ext cx="5707855" cy="4595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DF56249E-F14C-490E-B435-F307F69585A8}"/>
              </a:ext>
            </a:extLst>
          </p:cNvPr>
          <p:cNvGrpSpPr/>
          <p:nvPr/>
        </p:nvGrpSpPr>
        <p:grpSpPr>
          <a:xfrm>
            <a:off x="3123328" y="2290527"/>
            <a:ext cx="4412456" cy="3324478"/>
            <a:chOff x="1626637" y="1623915"/>
            <a:chExt cx="7286504" cy="4736547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A1FB888C-DAE9-4D0F-98DE-2158E282C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608" y="1623915"/>
              <a:ext cx="2119680" cy="139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">
              <a:extLst>
                <a:ext uri="{FF2B5EF4-FFF2-40B4-BE49-F238E27FC236}">
                  <a16:creationId xmlns:a16="http://schemas.microsoft.com/office/drawing/2014/main" id="{05903C74-1AEE-479C-825B-107DEFBC1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637" y="3157951"/>
              <a:ext cx="2213097" cy="153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">
              <a:extLst>
                <a:ext uri="{FF2B5EF4-FFF2-40B4-BE49-F238E27FC236}">
                  <a16:creationId xmlns:a16="http://schemas.microsoft.com/office/drawing/2014/main" id="{5910DD0D-A0B8-4FD9-8516-A2AFBEE04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835" y="4955438"/>
              <a:ext cx="2257791" cy="1339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">
              <a:extLst>
                <a:ext uri="{FF2B5EF4-FFF2-40B4-BE49-F238E27FC236}">
                  <a16:creationId xmlns:a16="http://schemas.microsoft.com/office/drawing/2014/main" id="{907D896C-0321-4254-9EAD-33F2C8341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359" y="1623915"/>
              <a:ext cx="2468868" cy="139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6">
              <a:extLst>
                <a:ext uri="{FF2B5EF4-FFF2-40B4-BE49-F238E27FC236}">
                  <a16:creationId xmlns:a16="http://schemas.microsoft.com/office/drawing/2014/main" id="{7B84E460-1A1A-4A39-8D3F-4DDB5B9B2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805" y="3203697"/>
              <a:ext cx="2468868" cy="140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7">
              <a:extLst>
                <a:ext uri="{FF2B5EF4-FFF2-40B4-BE49-F238E27FC236}">
                  <a16:creationId xmlns:a16="http://schemas.microsoft.com/office/drawing/2014/main" id="{9F56350E-EC46-4500-91BA-07CE78F52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082" y="4930280"/>
              <a:ext cx="2445422" cy="143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8">
              <a:extLst>
                <a:ext uri="{FF2B5EF4-FFF2-40B4-BE49-F238E27FC236}">
                  <a16:creationId xmlns:a16="http://schemas.microsoft.com/office/drawing/2014/main" id="{60153E48-C84C-4467-B4AD-B800060ED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091" y="1630551"/>
              <a:ext cx="2305050" cy="134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9">
              <a:extLst>
                <a:ext uri="{FF2B5EF4-FFF2-40B4-BE49-F238E27FC236}">
                  <a16:creationId xmlns:a16="http://schemas.microsoft.com/office/drawing/2014/main" id="{8ABAD98F-F4FC-4B7D-86F9-5B66A76DC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86" y="3127497"/>
              <a:ext cx="2217860" cy="156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0">
              <a:extLst>
                <a:ext uri="{FF2B5EF4-FFF2-40B4-BE49-F238E27FC236}">
                  <a16:creationId xmlns:a16="http://schemas.microsoft.com/office/drawing/2014/main" id="{13881463-93F2-4C59-969F-21C786AD6C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505" y="4792883"/>
              <a:ext cx="2261455" cy="156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" name="Picture 2">
            <a:extLst>
              <a:ext uri="{FF2B5EF4-FFF2-40B4-BE49-F238E27FC236}">
                <a16:creationId xmlns:a16="http://schemas.microsoft.com/office/drawing/2014/main" id="{8912AFE6-D5BB-47A6-92A6-0A7488A1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42" y="2557246"/>
            <a:ext cx="962462" cy="44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>
            <a:extLst>
              <a:ext uri="{FF2B5EF4-FFF2-40B4-BE49-F238E27FC236}">
                <a16:creationId xmlns:a16="http://schemas.microsoft.com/office/drawing/2014/main" id="{1C2F6598-0644-4526-84F5-DAB9E9B92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56" y="3552194"/>
            <a:ext cx="109141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604EE90F-AC81-4DAA-8EA9-F98D1DC78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89" y="4813144"/>
            <a:ext cx="1104167" cy="50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1B7EAFC0-B69B-4F83-9645-54F9951EEC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52" y="2290527"/>
            <a:ext cx="1135542" cy="9386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DB28AD4-041D-4AD6-9D33-AFA79FEE35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80" y="3435169"/>
            <a:ext cx="1111399" cy="9175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F2A94D42-2DC1-4DC1-AA19-0DA4E56AA35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80" y="4576022"/>
            <a:ext cx="1184082" cy="9932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3" name="Accolade fermante 62">
            <a:extLst>
              <a:ext uri="{FF2B5EF4-FFF2-40B4-BE49-F238E27FC236}">
                <a16:creationId xmlns:a16="http://schemas.microsoft.com/office/drawing/2014/main" id="{47C0E72B-657E-4DBE-8588-462BA5753F5C}"/>
              </a:ext>
            </a:extLst>
          </p:cNvPr>
          <p:cNvSpPr/>
          <p:nvPr/>
        </p:nvSpPr>
        <p:spPr>
          <a:xfrm rot="5400000">
            <a:off x="4608749" y="1607002"/>
            <a:ext cx="146306" cy="852760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21716CF7-0DC4-4EBD-820F-E4B65294FCD9}"/>
              </a:ext>
            </a:extLst>
          </p:cNvPr>
          <p:cNvSpPr txBox="1"/>
          <p:nvPr/>
        </p:nvSpPr>
        <p:spPr>
          <a:xfrm>
            <a:off x="3711099" y="5889893"/>
            <a:ext cx="1958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Towards specification files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C60EC44D-A971-458E-B7B6-415B66E440E2}"/>
              </a:ext>
            </a:extLst>
          </p:cNvPr>
          <p:cNvSpPr txBox="1"/>
          <p:nvPr/>
        </p:nvSpPr>
        <p:spPr>
          <a:xfrm>
            <a:off x="1660073" y="1194319"/>
            <a:ext cx="14325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b="1" dirty="0">
                <a:solidFill>
                  <a:srgbClr val="0070C0"/>
                </a:solidFill>
              </a:rPr>
              <a:t>Requirements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6E7B75CD-7A92-4D64-AF46-9A3DB6946D58}"/>
              </a:ext>
            </a:extLst>
          </p:cNvPr>
          <p:cNvSpPr txBox="1"/>
          <p:nvPr/>
        </p:nvSpPr>
        <p:spPr>
          <a:xfrm>
            <a:off x="3092633" y="1194319"/>
            <a:ext cx="57268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FF0000"/>
                </a:solidFill>
              </a:rPr>
              <a:t>Description</a:t>
            </a:r>
          </a:p>
        </p:txBody>
      </p:sp>
      <p:sp>
        <p:nvSpPr>
          <p:cNvPr id="67" name="Text Box 101">
            <a:extLst>
              <a:ext uri="{FF2B5EF4-FFF2-40B4-BE49-F238E27FC236}">
                <a16:creationId xmlns:a16="http://schemas.microsoft.com/office/drawing/2014/main" id="{2440040F-BD29-4F42-808F-90C8925A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19" y="994264"/>
            <a:ext cx="806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33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lnSpc>
                <a:spcPct val="90000"/>
              </a:lnSpc>
              <a:buClr>
                <a:srgbClr val="003399"/>
              </a:buClr>
              <a:buFont typeface="Alstom" pitchFamily="2" charset="0"/>
              <a:buChar char="−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339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003399"/>
              </a:buClr>
              <a:buFont typeface="Alstom" pitchFamily="2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00339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r-FR" sz="1000" i="1" dirty="0">
                <a:solidFill>
                  <a:srgbClr val="000000"/>
                </a:solidFill>
              </a:rPr>
              <a:t>Sliding side door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0D2EC6C6-137A-4B07-BF89-40C1EEA8FD97}"/>
              </a:ext>
            </a:extLst>
          </p:cNvPr>
          <p:cNvGrpSpPr/>
          <p:nvPr/>
        </p:nvGrpSpPr>
        <p:grpSpPr>
          <a:xfrm>
            <a:off x="772730" y="848932"/>
            <a:ext cx="872731" cy="642289"/>
            <a:chOff x="533972" y="2421345"/>
            <a:chExt cx="2984732" cy="1817468"/>
          </a:xfrm>
        </p:grpSpPr>
        <p:sp>
          <p:nvSpPr>
            <p:cNvPr id="69" name="Text Box 101">
              <a:extLst>
                <a:ext uri="{FF2B5EF4-FFF2-40B4-BE49-F238E27FC236}">
                  <a16:creationId xmlns:a16="http://schemas.microsoft.com/office/drawing/2014/main" id="{3F910D41-4DB6-4311-905D-E7B2ED925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167" y="3292694"/>
              <a:ext cx="2714537" cy="884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003399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lnSpc>
                  <a:spcPct val="90000"/>
                </a:lnSpc>
                <a:buClr>
                  <a:srgbClr val="003399"/>
                </a:buClr>
                <a:buFont typeface="Alstom" pitchFamily="2" charset="0"/>
                <a:buChar char="−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3399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rgbClr val="003399"/>
                </a:buClr>
                <a:buFont typeface="Alstom" pitchFamily="2" charset="0"/>
                <a:buChar char="−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rgbClr val="00339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fr-FR" altLang="fr-FR" sz="1200" i="1" dirty="0">
                <a:solidFill>
                  <a:srgbClr val="000000"/>
                </a:solidFill>
              </a:endParaRPr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9ABE9C07-55AD-42CC-A014-E9A557DC3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flipH="1">
              <a:off x="533972" y="2421345"/>
              <a:ext cx="2887833" cy="1817468"/>
            </a:xfrm>
            <a:prstGeom prst="rect">
              <a:avLst/>
            </a:prstGeom>
          </p:spPr>
        </p:pic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F13A8D5E-1F0B-4E40-8776-9A615D391531}"/>
              </a:ext>
            </a:extLst>
          </p:cNvPr>
          <p:cNvSpPr/>
          <p:nvPr/>
        </p:nvSpPr>
        <p:spPr>
          <a:xfrm>
            <a:off x="418294" y="6190630"/>
            <a:ext cx="84203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/>
              <a:t>Generic structure of a </a:t>
            </a:r>
            <a:r>
              <a:rPr lang="en-AU" sz="1600" b="1" dirty="0">
                <a:solidFill>
                  <a:srgbClr val="FF0000"/>
                </a:solidFill>
              </a:rPr>
              <a:t>systems architecture referential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0B4D4172-2BE3-4144-BBBA-41BDFCA73B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9154" y="255124"/>
            <a:ext cx="1386568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7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CESAM systems architecture framework</a:t>
            </a:r>
            <a:br>
              <a:rPr lang="en-US" sz="2000" dirty="0"/>
            </a:br>
            <a:r>
              <a:rPr lang="en-US" sz="2000" b="0" dirty="0"/>
              <a:t>Synthesis: the CESAM systems architecture cube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71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7" name="Text Box 189">
            <a:extLst>
              <a:ext uri="{FF2B5EF4-FFF2-40B4-BE49-F238E27FC236}">
                <a16:creationId xmlns:a16="http://schemas.microsoft.com/office/drawing/2014/main" id="{6A923932-13CD-4002-B217-A1ECD52B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867198"/>
            <a:ext cx="17033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b="1"/>
              <a:t>Architectural visions</a:t>
            </a:r>
          </a:p>
        </p:txBody>
      </p:sp>
      <p:grpSp>
        <p:nvGrpSpPr>
          <p:cNvPr id="8" name="Groupe 1">
            <a:extLst>
              <a:ext uri="{FF2B5EF4-FFF2-40B4-BE49-F238E27FC236}">
                <a16:creationId xmlns:a16="http://schemas.microsoft.com/office/drawing/2014/main" id="{1C670E55-F91A-4308-8EDF-E47F76630075}"/>
              </a:ext>
            </a:extLst>
          </p:cNvPr>
          <p:cNvGrpSpPr>
            <a:grpSpLocks/>
          </p:cNvGrpSpPr>
          <p:nvPr/>
        </p:nvGrpSpPr>
        <p:grpSpPr bwMode="auto">
          <a:xfrm>
            <a:off x="895350" y="1295198"/>
            <a:ext cx="7315200" cy="4495800"/>
            <a:chOff x="895350" y="1233488"/>
            <a:chExt cx="7315200" cy="4495800"/>
          </a:xfrm>
        </p:grpSpPr>
        <p:sp>
          <p:nvSpPr>
            <p:cNvPr id="9" name="Line 76">
              <a:extLst>
                <a:ext uri="{FF2B5EF4-FFF2-40B4-BE49-F238E27FC236}">
                  <a16:creationId xmlns:a16="http://schemas.microsoft.com/office/drawing/2014/main" id="{536D0306-549B-4BC6-9EE5-9F6A0D02B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350" y="4967288"/>
              <a:ext cx="617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10" name="Line 108">
              <a:extLst>
                <a:ext uri="{FF2B5EF4-FFF2-40B4-BE49-F238E27FC236}">
                  <a16:creationId xmlns:a16="http://schemas.microsoft.com/office/drawing/2014/main" id="{186E5E90-0832-4CF7-A24E-3BC7BCEA9E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5950" y="1614488"/>
              <a:ext cx="4114800" cy="411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11" name="Text Box 110">
              <a:extLst>
                <a:ext uri="{FF2B5EF4-FFF2-40B4-BE49-F238E27FC236}">
                  <a16:creationId xmlns:a16="http://schemas.microsoft.com/office/drawing/2014/main" id="{5D2BA7FB-EDE1-4D2C-935C-9AD8E1A2C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350" y="1233488"/>
              <a:ext cx="1371600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b="1"/>
                <a:t>Systemic hierarchy</a:t>
              </a:r>
            </a:p>
          </p:txBody>
        </p:sp>
        <p:sp>
          <p:nvSpPr>
            <p:cNvPr id="12" name="Text Box 111">
              <a:extLst>
                <a:ext uri="{FF2B5EF4-FFF2-40B4-BE49-F238E27FC236}">
                  <a16:creationId xmlns:a16="http://schemas.microsoft.com/office/drawing/2014/main" id="{3A1FD33E-3BE6-4244-A27C-D2A42C18B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9870" y="5195888"/>
              <a:ext cx="923949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b="1"/>
                <a:t>Behaviors</a:t>
              </a:r>
            </a:p>
          </p:txBody>
        </p:sp>
        <p:sp>
          <p:nvSpPr>
            <p:cNvPr id="13" name="Text Box 174">
              <a:extLst>
                <a:ext uri="{FF2B5EF4-FFF2-40B4-BE49-F238E27FC236}">
                  <a16:creationId xmlns:a16="http://schemas.microsoft.com/office/drawing/2014/main" id="{C86C6628-F412-4BFF-9888-C296D91B1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4415" y="5195888"/>
              <a:ext cx="542434" cy="248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000" i="1"/>
                <a:t>States</a:t>
              </a:r>
            </a:p>
          </p:txBody>
        </p:sp>
        <p:sp>
          <p:nvSpPr>
            <p:cNvPr id="14" name="Text Box 175">
              <a:extLst>
                <a:ext uri="{FF2B5EF4-FFF2-40B4-BE49-F238E27FC236}">
                  <a16:creationId xmlns:a16="http://schemas.microsoft.com/office/drawing/2014/main" id="{254CFC2A-E416-46C3-87E3-0A6E4BD75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5688" y="5124451"/>
              <a:ext cx="838200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000" i="1"/>
                <a:t>Static</a:t>
              </a:r>
            </a:p>
            <a:p>
              <a:pPr algn="ctr"/>
              <a:r>
                <a:rPr lang="en-US" altLang="fr-FR" sz="1000" i="1"/>
                <a:t>elements </a:t>
              </a:r>
            </a:p>
          </p:txBody>
        </p:sp>
        <p:sp>
          <p:nvSpPr>
            <p:cNvPr id="15" name="Text Box 176">
              <a:extLst>
                <a:ext uri="{FF2B5EF4-FFF2-40B4-BE49-F238E27FC236}">
                  <a16:creationId xmlns:a16="http://schemas.microsoft.com/office/drawing/2014/main" id="{51827361-9118-44DA-BE47-68F15A269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7225" y="5126392"/>
              <a:ext cx="939802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000" i="1" dirty="0"/>
                <a:t>Dynamic behaviors</a:t>
              </a:r>
            </a:p>
          </p:txBody>
        </p:sp>
        <p:sp>
          <p:nvSpPr>
            <p:cNvPr id="16" name="Text Box 177">
              <a:extLst>
                <a:ext uri="{FF2B5EF4-FFF2-40B4-BE49-F238E27FC236}">
                  <a16:creationId xmlns:a16="http://schemas.microsoft.com/office/drawing/2014/main" id="{1A80D814-11BB-40E0-A434-ABF7D8CBC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3550" y="5195888"/>
              <a:ext cx="609600" cy="248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000" i="1" dirty="0"/>
                <a:t>Flows</a:t>
              </a:r>
            </a:p>
          </p:txBody>
        </p:sp>
        <p:sp>
          <p:nvSpPr>
            <p:cNvPr id="17" name="Text Box 178">
              <a:extLst>
                <a:ext uri="{FF2B5EF4-FFF2-40B4-BE49-F238E27FC236}">
                  <a16:creationId xmlns:a16="http://schemas.microsoft.com/office/drawing/2014/main" id="{7F761B03-1224-4618-B6B3-409D65B6E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50" y="2224088"/>
              <a:ext cx="928688" cy="248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000" i="1"/>
                <a:t>System level</a:t>
              </a:r>
            </a:p>
          </p:txBody>
        </p:sp>
        <p:sp>
          <p:nvSpPr>
            <p:cNvPr id="18" name="Text Box 179">
              <a:extLst>
                <a:ext uri="{FF2B5EF4-FFF2-40B4-BE49-F238E27FC236}">
                  <a16:creationId xmlns:a16="http://schemas.microsoft.com/office/drawing/2014/main" id="{A5D9D5F2-C0F1-452B-A689-FD957E75A8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50" y="2757488"/>
              <a:ext cx="990600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000" i="1"/>
                <a:t>Sub-system level </a:t>
              </a:r>
            </a:p>
          </p:txBody>
        </p:sp>
        <p:sp>
          <p:nvSpPr>
            <p:cNvPr id="19" name="Text Box 180">
              <a:extLst>
                <a:ext uri="{FF2B5EF4-FFF2-40B4-BE49-F238E27FC236}">
                  <a16:creationId xmlns:a16="http://schemas.microsoft.com/office/drawing/2014/main" id="{5286F295-492F-452E-A58D-5685EB4CD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50" y="3290888"/>
              <a:ext cx="990600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000" i="1"/>
                <a:t>Sub sub system level</a:t>
              </a:r>
            </a:p>
          </p:txBody>
        </p:sp>
        <p:sp>
          <p:nvSpPr>
            <p:cNvPr id="20" name="Text Box 181">
              <a:extLst>
                <a:ext uri="{FF2B5EF4-FFF2-40B4-BE49-F238E27FC236}">
                  <a16:creationId xmlns:a16="http://schemas.microsoft.com/office/drawing/2014/main" id="{1E8F0A0E-7213-4BD3-ADD3-9358AD44E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50" y="3824288"/>
              <a:ext cx="990600" cy="248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000" i="1"/>
                <a:t>etc.</a:t>
              </a:r>
            </a:p>
          </p:txBody>
        </p:sp>
        <p:sp>
          <p:nvSpPr>
            <p:cNvPr id="21" name="Line 182">
              <a:extLst>
                <a:ext uri="{FF2B5EF4-FFF2-40B4-BE49-F238E27FC236}">
                  <a16:creationId xmlns:a16="http://schemas.microsoft.com/office/drawing/2014/main" id="{354C1852-47D5-40AC-9682-BE7892CAC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7550" y="268128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2" name="Line 183">
              <a:extLst>
                <a:ext uri="{FF2B5EF4-FFF2-40B4-BE49-F238E27FC236}">
                  <a16:creationId xmlns:a16="http://schemas.microsoft.com/office/drawing/2014/main" id="{5CB5C967-DC68-49A5-B1B8-D6BBF8BFA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7550" y="321468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3" name="Line 184">
              <a:extLst>
                <a:ext uri="{FF2B5EF4-FFF2-40B4-BE49-F238E27FC236}">
                  <a16:creationId xmlns:a16="http://schemas.microsoft.com/office/drawing/2014/main" id="{A8B37699-6EAD-4DF6-A052-D49104503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7550" y="374808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4" name="Line 185">
              <a:extLst>
                <a:ext uri="{FF2B5EF4-FFF2-40B4-BE49-F238E27FC236}">
                  <a16:creationId xmlns:a16="http://schemas.microsoft.com/office/drawing/2014/main" id="{AE06674B-4D42-4ECD-81D1-D1F079C58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2350" y="4967288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5" name="Line 186">
              <a:extLst>
                <a:ext uri="{FF2B5EF4-FFF2-40B4-BE49-F238E27FC236}">
                  <a16:creationId xmlns:a16="http://schemas.microsoft.com/office/drawing/2014/main" id="{964E6052-6D23-4794-AA06-8027A172A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6750" y="4967288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6" name="Line 187">
              <a:extLst>
                <a:ext uri="{FF2B5EF4-FFF2-40B4-BE49-F238E27FC236}">
                  <a16:creationId xmlns:a16="http://schemas.microsoft.com/office/drawing/2014/main" id="{3656F2C8-11E4-4D82-B7B1-E351AF889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1150" y="4967288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7" name="AutoShape 213">
              <a:extLst>
                <a:ext uri="{FF2B5EF4-FFF2-40B4-BE49-F238E27FC236}">
                  <a16:creationId xmlns:a16="http://schemas.microsoft.com/office/drawing/2014/main" id="{8E459B89-1608-43A0-89F8-401C99DA1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550" y="3671888"/>
              <a:ext cx="1471613" cy="833437"/>
            </a:xfrm>
            <a:prstGeom prst="cube">
              <a:avLst>
                <a:gd name="adj" fmla="val 3124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28" name="AutoShape 214">
              <a:extLst>
                <a:ext uri="{FF2B5EF4-FFF2-40B4-BE49-F238E27FC236}">
                  <a16:creationId xmlns:a16="http://schemas.microsoft.com/office/drawing/2014/main" id="{A20BB1D1-17CD-4FB1-AB6F-CA25D2BB5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550" y="3138488"/>
              <a:ext cx="1471613" cy="833437"/>
            </a:xfrm>
            <a:prstGeom prst="cube">
              <a:avLst>
                <a:gd name="adj" fmla="val 3124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29" name="AutoShape 215">
              <a:extLst>
                <a:ext uri="{FF2B5EF4-FFF2-40B4-BE49-F238E27FC236}">
                  <a16:creationId xmlns:a16="http://schemas.microsoft.com/office/drawing/2014/main" id="{3C2D233A-3D3C-4382-9567-1EED7265F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550" y="2605088"/>
              <a:ext cx="1471613" cy="833437"/>
            </a:xfrm>
            <a:prstGeom prst="cube">
              <a:avLst>
                <a:gd name="adj" fmla="val 3124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30" name="AutoShape 216">
              <a:extLst>
                <a:ext uri="{FF2B5EF4-FFF2-40B4-BE49-F238E27FC236}">
                  <a16:creationId xmlns:a16="http://schemas.microsoft.com/office/drawing/2014/main" id="{19D224EE-CE2D-4E3D-B1BA-AE89836B4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550" y="2071688"/>
              <a:ext cx="1471613" cy="833437"/>
            </a:xfrm>
            <a:prstGeom prst="cube">
              <a:avLst>
                <a:gd name="adj" fmla="val 31241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31" name="AutoShape 217">
              <a:extLst>
                <a:ext uri="{FF2B5EF4-FFF2-40B4-BE49-F238E27FC236}">
                  <a16:creationId xmlns:a16="http://schemas.microsoft.com/office/drawing/2014/main" id="{C3B5B24B-B1BE-4728-9F72-AEF4AE33C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3900488"/>
              <a:ext cx="1471613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32" name="AutoShape 218">
              <a:extLst>
                <a:ext uri="{FF2B5EF4-FFF2-40B4-BE49-F238E27FC236}">
                  <a16:creationId xmlns:a16="http://schemas.microsoft.com/office/drawing/2014/main" id="{B456F5EC-E3FB-4F52-AFB1-7DDCD0C35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3367088"/>
              <a:ext cx="1471613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33" name="AutoShape 219">
              <a:extLst>
                <a:ext uri="{FF2B5EF4-FFF2-40B4-BE49-F238E27FC236}">
                  <a16:creationId xmlns:a16="http://schemas.microsoft.com/office/drawing/2014/main" id="{DBB5259A-A8A7-46F7-AE0C-FABF5B882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2833688"/>
              <a:ext cx="1471613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34" name="AutoShape 220">
              <a:extLst>
                <a:ext uri="{FF2B5EF4-FFF2-40B4-BE49-F238E27FC236}">
                  <a16:creationId xmlns:a16="http://schemas.microsoft.com/office/drawing/2014/main" id="{15D85C1E-31D0-4145-8890-B97F04601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2300288"/>
              <a:ext cx="1471613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35" name="AutoShape 221">
              <a:extLst>
                <a:ext uri="{FF2B5EF4-FFF2-40B4-BE49-F238E27FC236}">
                  <a16:creationId xmlns:a16="http://schemas.microsoft.com/office/drawing/2014/main" id="{0364BED2-BE21-4AD8-B708-6DB777286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350" y="4129088"/>
              <a:ext cx="1471613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36" name="AutoShape 222">
              <a:extLst>
                <a:ext uri="{FF2B5EF4-FFF2-40B4-BE49-F238E27FC236}">
                  <a16:creationId xmlns:a16="http://schemas.microsoft.com/office/drawing/2014/main" id="{EF5DD1E6-B731-4393-8B9A-D814190F4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350" y="3595688"/>
              <a:ext cx="1471613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37" name="AutoShape 223">
              <a:extLst>
                <a:ext uri="{FF2B5EF4-FFF2-40B4-BE49-F238E27FC236}">
                  <a16:creationId xmlns:a16="http://schemas.microsoft.com/office/drawing/2014/main" id="{7EF3CAEF-8F7A-46E7-BD0C-ED1C1704A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350" y="3062288"/>
              <a:ext cx="1471613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38" name="AutoShape 224">
              <a:extLst>
                <a:ext uri="{FF2B5EF4-FFF2-40B4-BE49-F238E27FC236}">
                  <a16:creationId xmlns:a16="http://schemas.microsoft.com/office/drawing/2014/main" id="{EE2A5715-3685-489D-90ED-D856864F0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350" y="2528888"/>
              <a:ext cx="1471613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39" name="Text Box 244">
              <a:extLst>
                <a:ext uri="{FF2B5EF4-FFF2-40B4-BE49-F238E27FC236}">
                  <a16:creationId xmlns:a16="http://schemas.microsoft.com/office/drawing/2014/main" id="{8DADC784-F328-4D59-8BD4-393B15E0E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013" y="5119688"/>
              <a:ext cx="1074737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000" i="1"/>
                <a:t>Needs &amp; requirements</a:t>
              </a:r>
            </a:p>
          </p:txBody>
        </p:sp>
        <p:sp>
          <p:nvSpPr>
            <p:cNvPr id="40" name="AutoShape 245">
              <a:extLst>
                <a:ext uri="{FF2B5EF4-FFF2-40B4-BE49-F238E27FC236}">
                  <a16:creationId xmlns:a16="http://schemas.microsoft.com/office/drawing/2014/main" id="{3BB51D0D-5ADF-43F2-99A2-0F61DC2E2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150" y="36718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41" name="AutoShape 246">
              <a:extLst>
                <a:ext uri="{FF2B5EF4-FFF2-40B4-BE49-F238E27FC236}">
                  <a16:creationId xmlns:a16="http://schemas.microsoft.com/office/drawing/2014/main" id="{DA5A54A8-803E-4B53-BA67-83CB565AA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150" y="31384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42" name="AutoShape 247">
              <a:extLst>
                <a:ext uri="{FF2B5EF4-FFF2-40B4-BE49-F238E27FC236}">
                  <a16:creationId xmlns:a16="http://schemas.microsoft.com/office/drawing/2014/main" id="{89B3C5FC-BB70-4F40-B680-1026D599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150" y="26050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43" name="AutoShape 248">
              <a:extLst>
                <a:ext uri="{FF2B5EF4-FFF2-40B4-BE49-F238E27FC236}">
                  <a16:creationId xmlns:a16="http://schemas.microsoft.com/office/drawing/2014/main" id="{80ED6F3A-CB00-4161-833E-7DCC28009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150" y="20716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44" name="AutoShape 249">
              <a:extLst>
                <a:ext uri="{FF2B5EF4-FFF2-40B4-BE49-F238E27FC236}">
                  <a16:creationId xmlns:a16="http://schemas.microsoft.com/office/drawing/2014/main" id="{EC417C28-3484-4E15-8383-55BBFB169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550" y="39004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45" name="AutoShape 250">
              <a:extLst>
                <a:ext uri="{FF2B5EF4-FFF2-40B4-BE49-F238E27FC236}">
                  <a16:creationId xmlns:a16="http://schemas.microsoft.com/office/drawing/2014/main" id="{044777F6-8F85-461F-90B8-B49FACA6B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550" y="33670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46" name="AutoShape 251">
              <a:extLst>
                <a:ext uri="{FF2B5EF4-FFF2-40B4-BE49-F238E27FC236}">
                  <a16:creationId xmlns:a16="http://schemas.microsoft.com/office/drawing/2014/main" id="{5D397BA7-1CA6-437D-ADF2-9BFAAD3E0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550" y="28336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47" name="AutoShape 252">
              <a:extLst>
                <a:ext uri="{FF2B5EF4-FFF2-40B4-BE49-F238E27FC236}">
                  <a16:creationId xmlns:a16="http://schemas.microsoft.com/office/drawing/2014/main" id="{E6FDB4C3-D49C-4F34-9F8F-613DC0E0C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550" y="23002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48" name="AutoShape 253">
              <a:extLst>
                <a:ext uri="{FF2B5EF4-FFF2-40B4-BE49-F238E27FC236}">
                  <a16:creationId xmlns:a16="http://schemas.microsoft.com/office/drawing/2014/main" id="{377A020F-717F-46E7-A168-B4C197A8A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550" y="36718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49" name="AutoShape 254">
              <a:extLst>
                <a:ext uri="{FF2B5EF4-FFF2-40B4-BE49-F238E27FC236}">
                  <a16:creationId xmlns:a16="http://schemas.microsoft.com/office/drawing/2014/main" id="{0E6CCCA8-7C74-4567-B603-76AECD897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550" y="31384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50" name="AutoShape 255">
              <a:extLst>
                <a:ext uri="{FF2B5EF4-FFF2-40B4-BE49-F238E27FC236}">
                  <a16:creationId xmlns:a16="http://schemas.microsoft.com/office/drawing/2014/main" id="{C1E94028-C74E-46F7-A538-B207F38E8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550" y="26050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51" name="AutoShape 256">
              <a:extLst>
                <a:ext uri="{FF2B5EF4-FFF2-40B4-BE49-F238E27FC236}">
                  <a16:creationId xmlns:a16="http://schemas.microsoft.com/office/drawing/2014/main" id="{BBAAED34-6EFB-4E00-A200-1114FEC74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550" y="20716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52" name="AutoShape 257">
              <a:extLst>
                <a:ext uri="{FF2B5EF4-FFF2-40B4-BE49-F238E27FC236}">
                  <a16:creationId xmlns:a16="http://schemas.microsoft.com/office/drawing/2014/main" id="{31AA147F-60C0-4FD6-B5C0-17FA397A9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950" y="39004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53" name="AutoShape 258">
              <a:extLst>
                <a:ext uri="{FF2B5EF4-FFF2-40B4-BE49-F238E27FC236}">
                  <a16:creationId xmlns:a16="http://schemas.microsoft.com/office/drawing/2014/main" id="{C484279C-EDAB-4E39-9169-D54C623BD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950" y="33670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54" name="AutoShape 259">
              <a:extLst>
                <a:ext uri="{FF2B5EF4-FFF2-40B4-BE49-F238E27FC236}">
                  <a16:creationId xmlns:a16="http://schemas.microsoft.com/office/drawing/2014/main" id="{1C92507F-949A-4837-A5C2-14E3E166C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950" y="28336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55" name="AutoShape 260">
              <a:extLst>
                <a:ext uri="{FF2B5EF4-FFF2-40B4-BE49-F238E27FC236}">
                  <a16:creationId xmlns:a16="http://schemas.microsoft.com/office/drawing/2014/main" id="{316E0F29-C2F0-47AB-8476-B56115477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950" y="23002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56" name="AutoShape 261">
              <a:extLst>
                <a:ext uri="{FF2B5EF4-FFF2-40B4-BE49-F238E27FC236}">
                  <a16:creationId xmlns:a16="http://schemas.microsoft.com/office/drawing/2014/main" id="{D24D955F-008B-4B16-AE1F-A43C9D7F5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3950" y="36718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57" name="AutoShape 262">
              <a:extLst>
                <a:ext uri="{FF2B5EF4-FFF2-40B4-BE49-F238E27FC236}">
                  <a16:creationId xmlns:a16="http://schemas.microsoft.com/office/drawing/2014/main" id="{8C1F6D62-0262-4520-A282-87A66F3CA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3950" y="31384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58" name="AutoShape 263">
              <a:extLst>
                <a:ext uri="{FF2B5EF4-FFF2-40B4-BE49-F238E27FC236}">
                  <a16:creationId xmlns:a16="http://schemas.microsoft.com/office/drawing/2014/main" id="{E12AE78F-59BA-4682-BC82-FDDC05796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3950" y="26050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59" name="AutoShape 264">
              <a:extLst>
                <a:ext uri="{FF2B5EF4-FFF2-40B4-BE49-F238E27FC236}">
                  <a16:creationId xmlns:a16="http://schemas.microsoft.com/office/drawing/2014/main" id="{D712F09D-C4D9-4D94-A13A-03FDECFCA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3950" y="20716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60" name="AutoShape 265">
              <a:extLst>
                <a:ext uri="{FF2B5EF4-FFF2-40B4-BE49-F238E27FC236}">
                  <a16:creationId xmlns:a16="http://schemas.microsoft.com/office/drawing/2014/main" id="{9185F114-AA4B-49D8-9B77-53D31CBE8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39004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61" name="AutoShape 266">
              <a:extLst>
                <a:ext uri="{FF2B5EF4-FFF2-40B4-BE49-F238E27FC236}">
                  <a16:creationId xmlns:a16="http://schemas.microsoft.com/office/drawing/2014/main" id="{98029B85-F6E9-4144-B8E5-F88CC30EB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33670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62" name="AutoShape 267">
              <a:extLst>
                <a:ext uri="{FF2B5EF4-FFF2-40B4-BE49-F238E27FC236}">
                  <a16:creationId xmlns:a16="http://schemas.microsoft.com/office/drawing/2014/main" id="{CEB54993-70C2-4912-9C10-5E8058B5A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28336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63" name="AutoShape 268">
              <a:extLst>
                <a:ext uri="{FF2B5EF4-FFF2-40B4-BE49-F238E27FC236}">
                  <a16:creationId xmlns:a16="http://schemas.microsoft.com/office/drawing/2014/main" id="{5167F457-9901-4DDB-B8B7-6D9444FF6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23002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64" name="AutoShape 269">
              <a:extLst>
                <a:ext uri="{FF2B5EF4-FFF2-40B4-BE49-F238E27FC236}">
                  <a16:creationId xmlns:a16="http://schemas.microsoft.com/office/drawing/2014/main" id="{B1346936-A0CA-4FA6-A16F-519AEE5C5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6718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65" name="AutoShape 270">
              <a:extLst>
                <a:ext uri="{FF2B5EF4-FFF2-40B4-BE49-F238E27FC236}">
                  <a16:creationId xmlns:a16="http://schemas.microsoft.com/office/drawing/2014/main" id="{449175B4-17E2-4DAB-BED7-D118D13EB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384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66" name="AutoShape 271">
              <a:extLst>
                <a:ext uri="{FF2B5EF4-FFF2-40B4-BE49-F238E27FC236}">
                  <a16:creationId xmlns:a16="http://schemas.microsoft.com/office/drawing/2014/main" id="{EDD3B10B-F162-4750-AD67-E46988758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050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67" name="AutoShape 272">
              <a:extLst>
                <a:ext uri="{FF2B5EF4-FFF2-40B4-BE49-F238E27FC236}">
                  <a16:creationId xmlns:a16="http://schemas.microsoft.com/office/drawing/2014/main" id="{986B1AF7-EA85-4826-A15F-56DC4EE1C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0716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68" name="AutoShape 273">
              <a:extLst>
                <a:ext uri="{FF2B5EF4-FFF2-40B4-BE49-F238E27FC236}">
                  <a16:creationId xmlns:a16="http://schemas.microsoft.com/office/drawing/2014/main" id="{8A681487-505B-4683-98C7-F18E568F4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9750" y="39004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69" name="AutoShape 274">
              <a:extLst>
                <a:ext uri="{FF2B5EF4-FFF2-40B4-BE49-F238E27FC236}">
                  <a16:creationId xmlns:a16="http://schemas.microsoft.com/office/drawing/2014/main" id="{79E3BEF0-6545-4B64-8F02-EED284F12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9750" y="33670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70" name="AutoShape 275">
              <a:extLst>
                <a:ext uri="{FF2B5EF4-FFF2-40B4-BE49-F238E27FC236}">
                  <a16:creationId xmlns:a16="http://schemas.microsoft.com/office/drawing/2014/main" id="{FB4414EB-3F4C-45AB-BDEE-D606E2402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9750" y="28336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72" name="AutoShape 276">
              <a:extLst>
                <a:ext uri="{FF2B5EF4-FFF2-40B4-BE49-F238E27FC236}">
                  <a16:creationId xmlns:a16="http://schemas.microsoft.com/office/drawing/2014/main" id="{80CC8C35-0C1A-4927-9D93-2E75CA2EA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9750" y="23002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73" name="AutoShape 289">
              <a:extLst>
                <a:ext uri="{FF2B5EF4-FFF2-40B4-BE49-F238E27FC236}">
                  <a16:creationId xmlns:a16="http://schemas.microsoft.com/office/drawing/2014/main" id="{F107AB78-6A26-4096-8210-AFB547EB1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950" y="41290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74" name="AutoShape 290">
              <a:extLst>
                <a:ext uri="{FF2B5EF4-FFF2-40B4-BE49-F238E27FC236}">
                  <a16:creationId xmlns:a16="http://schemas.microsoft.com/office/drawing/2014/main" id="{20CEA835-BB1A-4D6A-9B68-366FF1AF5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950" y="35956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75" name="AutoShape 291">
              <a:extLst>
                <a:ext uri="{FF2B5EF4-FFF2-40B4-BE49-F238E27FC236}">
                  <a16:creationId xmlns:a16="http://schemas.microsoft.com/office/drawing/2014/main" id="{BAFD9CFC-EFFB-46D0-BB57-C3D7D1915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950" y="30622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76" name="AutoShape 292">
              <a:extLst>
                <a:ext uri="{FF2B5EF4-FFF2-40B4-BE49-F238E27FC236}">
                  <a16:creationId xmlns:a16="http://schemas.microsoft.com/office/drawing/2014/main" id="{C0775989-C3ED-4F66-8E95-26F1131A2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950" y="25288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77" name="AutoShape 293">
              <a:extLst>
                <a:ext uri="{FF2B5EF4-FFF2-40B4-BE49-F238E27FC236}">
                  <a16:creationId xmlns:a16="http://schemas.microsoft.com/office/drawing/2014/main" id="{BC75B99D-0C50-4A02-9808-4185C026C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41290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78" name="AutoShape 294">
              <a:extLst>
                <a:ext uri="{FF2B5EF4-FFF2-40B4-BE49-F238E27FC236}">
                  <a16:creationId xmlns:a16="http://schemas.microsoft.com/office/drawing/2014/main" id="{E2F28515-96CD-4F94-94E1-8DC49A71B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35956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79" name="AutoShape 295">
              <a:extLst>
                <a:ext uri="{FF2B5EF4-FFF2-40B4-BE49-F238E27FC236}">
                  <a16:creationId xmlns:a16="http://schemas.microsoft.com/office/drawing/2014/main" id="{2EFD5A53-5612-4B0E-84D1-3AD1B3D41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30622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80" name="AutoShape 296">
              <a:extLst>
                <a:ext uri="{FF2B5EF4-FFF2-40B4-BE49-F238E27FC236}">
                  <a16:creationId xmlns:a16="http://schemas.microsoft.com/office/drawing/2014/main" id="{1818E31D-D6DE-44F4-BB02-FCDA2F440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25288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81" name="AutoShape 297">
              <a:extLst>
                <a:ext uri="{FF2B5EF4-FFF2-40B4-BE49-F238E27FC236}">
                  <a16:creationId xmlns:a16="http://schemas.microsoft.com/office/drawing/2014/main" id="{FC4D15AB-8835-46DF-906E-15B5972C4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0" y="41290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82" name="AutoShape 298">
              <a:extLst>
                <a:ext uri="{FF2B5EF4-FFF2-40B4-BE49-F238E27FC236}">
                  <a16:creationId xmlns:a16="http://schemas.microsoft.com/office/drawing/2014/main" id="{A4D547DE-FEAC-4E00-B398-C96FB06A4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0" y="35956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83" name="AutoShape 299">
              <a:extLst>
                <a:ext uri="{FF2B5EF4-FFF2-40B4-BE49-F238E27FC236}">
                  <a16:creationId xmlns:a16="http://schemas.microsoft.com/office/drawing/2014/main" id="{1B5ED6EF-6859-411F-A208-3DD328680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0" y="30622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84" name="AutoShape 300">
              <a:extLst>
                <a:ext uri="{FF2B5EF4-FFF2-40B4-BE49-F238E27FC236}">
                  <a16:creationId xmlns:a16="http://schemas.microsoft.com/office/drawing/2014/main" id="{19FC58C7-8776-44F4-BBA6-1A53A46F7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0" y="25288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85" name="AutoShape 301">
              <a:extLst>
                <a:ext uri="{FF2B5EF4-FFF2-40B4-BE49-F238E27FC236}">
                  <a16:creationId xmlns:a16="http://schemas.microsoft.com/office/drawing/2014/main" id="{3667FFB2-F786-4665-AD94-4E85F2517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150" y="41290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86" name="AutoShape 302">
              <a:extLst>
                <a:ext uri="{FF2B5EF4-FFF2-40B4-BE49-F238E27FC236}">
                  <a16:creationId xmlns:a16="http://schemas.microsoft.com/office/drawing/2014/main" id="{A9E383A2-C903-4EAC-87B9-4C80201B6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150" y="35956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87" name="AutoShape 303">
              <a:extLst>
                <a:ext uri="{FF2B5EF4-FFF2-40B4-BE49-F238E27FC236}">
                  <a16:creationId xmlns:a16="http://schemas.microsoft.com/office/drawing/2014/main" id="{98394879-4E80-44B0-8677-E1F0A4666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150" y="30622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88" name="AutoShape 304">
              <a:extLst>
                <a:ext uri="{FF2B5EF4-FFF2-40B4-BE49-F238E27FC236}">
                  <a16:creationId xmlns:a16="http://schemas.microsoft.com/office/drawing/2014/main" id="{DA5279C9-1EBD-4E9A-92D7-C2431AE81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150" y="2528888"/>
              <a:ext cx="1214438" cy="833437"/>
            </a:xfrm>
            <a:prstGeom prst="cube">
              <a:avLst>
                <a:gd name="adj" fmla="val 3124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89" name="Line 305">
              <a:extLst>
                <a:ext uri="{FF2B5EF4-FFF2-40B4-BE49-F238E27FC236}">
                  <a16:creationId xmlns:a16="http://schemas.microsoft.com/office/drawing/2014/main" id="{01B2A1F3-BD66-4288-B3BD-5C014C887F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7950" y="1766888"/>
              <a:ext cx="0" cy="350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91" name="Text Box 308">
              <a:extLst>
                <a:ext uri="{FF2B5EF4-FFF2-40B4-BE49-F238E27FC236}">
                  <a16:creationId xmlns:a16="http://schemas.microsoft.com/office/drawing/2014/main" id="{4480E6D5-1C9D-49E0-A576-090B47C83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7150" y="2300288"/>
              <a:ext cx="1905000" cy="248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000" i="1">
                  <a:solidFill>
                    <a:schemeClr val="bg1"/>
                  </a:solidFill>
                </a:rPr>
                <a:t>Functional vision</a:t>
              </a:r>
            </a:p>
          </p:txBody>
        </p:sp>
        <p:sp>
          <p:nvSpPr>
            <p:cNvPr id="92" name="Text Box 309">
              <a:extLst>
                <a:ext uri="{FF2B5EF4-FFF2-40B4-BE49-F238E27FC236}">
                  <a16:creationId xmlns:a16="http://schemas.microsoft.com/office/drawing/2014/main" id="{3D1023D1-F9A1-4513-AEA6-01A0EE1A0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6550" y="2528888"/>
              <a:ext cx="1676400" cy="248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000" i="1">
                  <a:solidFill>
                    <a:schemeClr val="bg1"/>
                  </a:solidFill>
                </a:rPr>
                <a:t>Operational vision</a:t>
              </a:r>
            </a:p>
          </p:txBody>
        </p:sp>
        <p:sp>
          <p:nvSpPr>
            <p:cNvPr id="94" name="Text Box 310">
              <a:extLst>
                <a:ext uri="{FF2B5EF4-FFF2-40B4-BE49-F238E27FC236}">
                  <a16:creationId xmlns:a16="http://schemas.microsoft.com/office/drawing/2014/main" id="{2A43CBFA-512D-4B4D-9509-28C9ACE2D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580" y="3725863"/>
              <a:ext cx="1674154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400" i="1">
                  <a:solidFill>
                    <a:schemeClr val="bg1"/>
                  </a:solidFill>
                </a:rPr>
                <a:t>Solution referential</a:t>
              </a:r>
            </a:p>
          </p:txBody>
        </p:sp>
        <p:sp>
          <p:nvSpPr>
            <p:cNvPr id="95" name="Text Box 311">
              <a:extLst>
                <a:ext uri="{FF2B5EF4-FFF2-40B4-BE49-F238E27FC236}">
                  <a16:creationId xmlns:a16="http://schemas.microsoft.com/office/drawing/2014/main" id="{C535DA6F-1DA6-474C-9591-97F1E7CE6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958851" y="3599687"/>
              <a:ext cx="1905000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r-FR" sz="1400" i="1">
                  <a:solidFill>
                    <a:schemeClr val="bg1"/>
                  </a:solidFill>
                </a:rPr>
                <a:t> Expected feature</a:t>
              </a:r>
              <a:r>
                <a:rPr lang="fr-FR" altLang="fr-FR" sz="1400" i="1">
                  <a:solidFill>
                    <a:schemeClr val="bg1"/>
                  </a:solidFill>
                </a:rPr>
                <a:t>s </a:t>
              </a:r>
              <a:r>
                <a:rPr lang="en-US" altLang="fr-FR" sz="1400" i="1">
                  <a:solidFill>
                    <a:schemeClr val="bg1"/>
                  </a:solidFill>
                </a:rPr>
                <a:t>referential</a:t>
              </a:r>
            </a:p>
          </p:txBody>
        </p:sp>
      </p:grpSp>
      <p:sp>
        <p:nvSpPr>
          <p:cNvPr id="96" name="Text Box 312">
            <a:extLst>
              <a:ext uri="{FF2B5EF4-FFF2-40B4-BE49-F238E27FC236}">
                <a16:creationId xmlns:a16="http://schemas.microsoft.com/office/drawing/2014/main" id="{D504C06A-9B22-4B55-A364-359376D70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650" y="1066598"/>
            <a:ext cx="2971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i="1"/>
              <a:t>An analysis method for any given system</a:t>
            </a:r>
          </a:p>
        </p:txBody>
      </p:sp>
      <p:sp>
        <p:nvSpPr>
          <p:cNvPr id="97" name="Text Box 306">
            <a:extLst>
              <a:ext uri="{FF2B5EF4-FFF2-40B4-BE49-F238E27FC236}">
                <a16:creationId xmlns:a16="http://schemas.microsoft.com/office/drawing/2014/main" id="{75DEABBB-8F62-4EC1-8D94-C5F2F1B36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2133398"/>
            <a:ext cx="182880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000" i="1" dirty="0" err="1">
                <a:solidFill>
                  <a:schemeClr val="bg1"/>
                </a:solidFill>
              </a:rPr>
              <a:t>Constructional</a:t>
            </a:r>
            <a:r>
              <a:rPr lang="fr-FR" altLang="fr-FR" sz="1000" i="1" dirty="0">
                <a:solidFill>
                  <a:schemeClr val="bg1"/>
                </a:solidFill>
              </a:rPr>
              <a:t> vision </a:t>
            </a:r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B19300B5-DD8A-4596-91E7-F96F6DAB3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154" y="255124"/>
            <a:ext cx="1386568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6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Main steps of the systems architecting process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26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0956AB-A574-44AA-B0CC-B5B5D5A45441}"/>
              </a:ext>
            </a:extLst>
          </p:cNvPr>
          <p:cNvSpPr/>
          <p:nvPr/>
        </p:nvSpPr>
        <p:spPr>
          <a:xfrm>
            <a:off x="93683" y="3503473"/>
            <a:ext cx="8827830" cy="998454"/>
          </a:xfrm>
          <a:prstGeom prst="rect">
            <a:avLst/>
          </a:prstGeom>
          <a:solidFill>
            <a:srgbClr val="0033CC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fr-FR" sz="1100" b="1" dirty="0" err="1">
                <a:solidFill>
                  <a:schemeClr val="tx1"/>
                </a:solidFill>
              </a:rPr>
              <a:t>Constructional</a:t>
            </a:r>
            <a:r>
              <a:rPr lang="fr-FR" sz="1100" b="1" dirty="0">
                <a:solidFill>
                  <a:schemeClr val="tx1"/>
                </a:solidFill>
              </a:rPr>
              <a:t> architecture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D6BB22-3DFC-4B5E-AF20-DCAC2285315B}"/>
              </a:ext>
            </a:extLst>
          </p:cNvPr>
          <p:cNvSpPr/>
          <p:nvPr/>
        </p:nvSpPr>
        <p:spPr>
          <a:xfrm>
            <a:off x="84158" y="2436673"/>
            <a:ext cx="8827830" cy="998454"/>
          </a:xfrm>
          <a:prstGeom prst="rect">
            <a:avLst/>
          </a:prstGeom>
          <a:solidFill>
            <a:srgbClr val="4D4D4D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fr-FR" sz="1100" b="1" dirty="0" err="1">
                <a:solidFill>
                  <a:schemeClr val="tx1"/>
                </a:solidFill>
              </a:rPr>
              <a:t>Functional</a:t>
            </a:r>
            <a:r>
              <a:rPr lang="fr-FR" sz="1100" b="1" dirty="0">
                <a:solidFill>
                  <a:schemeClr val="tx1"/>
                </a:solidFill>
              </a:rPr>
              <a:t> architecture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25D77-B6F9-4D7F-B82F-75401DA95DFB}"/>
              </a:ext>
            </a:extLst>
          </p:cNvPr>
          <p:cNvSpPr/>
          <p:nvPr/>
        </p:nvSpPr>
        <p:spPr>
          <a:xfrm>
            <a:off x="84158" y="1369873"/>
            <a:ext cx="8827830" cy="998454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fr-FR" sz="1100" b="1" dirty="0" err="1">
                <a:solidFill>
                  <a:schemeClr val="tx1"/>
                </a:solidFill>
              </a:rPr>
              <a:t>Operational</a:t>
            </a:r>
            <a:r>
              <a:rPr lang="fr-FR" sz="1100" b="1" dirty="0">
                <a:solidFill>
                  <a:schemeClr val="tx1"/>
                </a:solidFill>
              </a:rPr>
              <a:t> architecture</a:t>
            </a:r>
          </a:p>
        </p:txBody>
      </p:sp>
      <p:sp>
        <p:nvSpPr>
          <p:cNvPr id="8" name="Rectangle 178">
            <a:extLst>
              <a:ext uri="{FF2B5EF4-FFF2-40B4-BE49-F238E27FC236}">
                <a16:creationId xmlns:a16="http://schemas.microsoft.com/office/drawing/2014/main" id="{C39ACD75-A27E-4670-B0C0-12A528474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23" y="1514487"/>
            <a:ext cx="1260000" cy="720000"/>
          </a:xfrm>
          <a:prstGeom prst="rect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Stakeholder</a:t>
            </a:r>
          </a:p>
          <a:p>
            <a:pPr algn="ctr" eaLnBrk="0" hangingPunct="0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2DE5765-5079-401E-B90D-8D10941E8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964" y="1514487"/>
            <a:ext cx="1260000" cy="720000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square" lIns="36000" tIns="36000" rIns="36000" bIns="36000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b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644E0D5-6D73-47A4-BE4F-0C6D35A67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916" y="1513175"/>
            <a:ext cx="1260000" cy="720000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square" lIns="36000" tIns="36000" rIns="36000" bIns="36000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Lifecycle 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448324F-BD0D-48EC-892C-EBE8D8D5E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9" y="1513176"/>
            <a:ext cx="1260000" cy="720000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square" lIns="36000" tIns="36000" rIns="36000" bIns="36000" anchor="ctr"/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 analysis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DD32890-A600-471D-8956-FA951614F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964" y="2581287"/>
            <a:ext cx="1260000" cy="72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 lIns="36000" tIns="36000" rIns="36000" bIns="36000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requirements architecture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0D7F1E5-ED5F-42B0-A1A3-BCB039E1F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8" y="2581287"/>
            <a:ext cx="1260000" cy="72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 lIns="36000" tIns="36000" rIns="36000" bIns="36000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interaction &amp; decomposition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7C293C0D-DF6B-43F0-BF42-32496DFF0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964" y="3636006"/>
            <a:ext cx="1260000" cy="720000"/>
          </a:xfrm>
          <a:prstGeom prst="rect">
            <a:avLst/>
          </a:prstGeom>
          <a:solidFill>
            <a:srgbClr val="0033CC"/>
          </a:solidFill>
          <a:ln w="9525" algn="ctr">
            <a:noFill/>
            <a:round/>
            <a:headEnd/>
            <a:tailEnd/>
          </a:ln>
        </p:spPr>
        <p:txBody>
          <a:bodyPr wrap="square" lIns="36000" tIns="36000" rIns="36000" bIns="36000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Constructional requirements architecture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B4364AF-55D5-43D0-BB0F-24BCA2737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8" y="3636006"/>
            <a:ext cx="1260000" cy="720000"/>
          </a:xfrm>
          <a:prstGeom prst="rect">
            <a:avLst/>
          </a:prstGeom>
          <a:solidFill>
            <a:srgbClr val="0033CC"/>
          </a:solidFill>
          <a:ln w="9525" algn="ctr">
            <a:noFill/>
            <a:round/>
            <a:headEnd/>
            <a:tailEnd/>
          </a:ln>
        </p:spPr>
        <p:txBody>
          <a:bodyPr wrap="square" lIns="36000" tIns="36000" rIns="36000" bIns="36000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Constructional interaction &amp; decomposition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F7D1F25-952E-47F5-B1A6-BFAC03E74D8B}"/>
              </a:ext>
            </a:extLst>
          </p:cNvPr>
          <p:cNvCxnSpPr/>
          <p:nvPr/>
        </p:nvCxnSpPr>
        <p:spPr>
          <a:xfrm>
            <a:off x="1751323" y="1669767"/>
            <a:ext cx="713641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8">
            <a:extLst>
              <a:ext uri="{FF2B5EF4-FFF2-40B4-BE49-F238E27FC236}">
                <a16:creationId xmlns:a16="http://schemas.microsoft.com/office/drawing/2014/main" id="{487217DE-D5FA-40D5-AD29-DFD5865F9FEC}"/>
              </a:ext>
            </a:extLst>
          </p:cNvPr>
          <p:cNvCxnSpPr>
            <a:stCxn id="9" idx="0"/>
            <a:endCxn id="10" idx="0"/>
          </p:cNvCxnSpPr>
          <p:nvPr/>
        </p:nvCxnSpPr>
        <p:spPr>
          <a:xfrm rot="5400000" flipH="1" flipV="1">
            <a:off x="5168784" y="-560645"/>
            <a:ext cx="1312" cy="4148952"/>
          </a:xfrm>
          <a:prstGeom prst="bentConnector3">
            <a:avLst>
              <a:gd name="adj1" fmla="val 17523780"/>
            </a:avLst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453B7A9-7556-46E9-9719-FD9AF2922D6B}"/>
              </a:ext>
            </a:extLst>
          </p:cNvPr>
          <p:cNvCxnSpPr>
            <a:stCxn id="10" idx="1"/>
            <a:endCxn id="11" idx="3"/>
          </p:cNvCxnSpPr>
          <p:nvPr/>
        </p:nvCxnSpPr>
        <p:spPr>
          <a:xfrm flipH="1">
            <a:off x="5765329" y="1873175"/>
            <a:ext cx="848587" cy="1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16D95F9-9EB0-4F39-A24C-A9389C8C6DFC}"/>
              </a:ext>
            </a:extLst>
          </p:cNvPr>
          <p:cNvCxnSpPr>
            <a:stCxn id="9" idx="2"/>
            <a:endCxn id="12" idx="0"/>
          </p:cNvCxnSpPr>
          <p:nvPr/>
        </p:nvCxnSpPr>
        <p:spPr>
          <a:xfrm>
            <a:off x="3094964" y="2234487"/>
            <a:ext cx="0" cy="34680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A01E96F-F52F-44AA-AC97-622B84BD8D41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>
            <a:off x="3094964" y="3301287"/>
            <a:ext cx="0" cy="334719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06DAA8B-8B39-4063-9989-53E56329293A}"/>
              </a:ext>
            </a:extLst>
          </p:cNvPr>
          <p:cNvSpPr/>
          <p:nvPr/>
        </p:nvSpPr>
        <p:spPr>
          <a:xfrm>
            <a:off x="2464964" y="1874487"/>
            <a:ext cx="250943" cy="3586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22" name="Connecteur en angle 19">
            <a:extLst>
              <a:ext uri="{FF2B5EF4-FFF2-40B4-BE49-F238E27FC236}">
                <a16:creationId xmlns:a16="http://schemas.microsoft.com/office/drawing/2014/main" id="{ECAB89B3-E6FC-4205-B6A6-421EEB3A212A}"/>
              </a:ext>
            </a:extLst>
          </p:cNvPr>
          <p:cNvCxnSpPr>
            <a:stCxn id="21" idx="1"/>
            <a:endCxn id="14" idx="1"/>
          </p:cNvCxnSpPr>
          <p:nvPr/>
        </p:nvCxnSpPr>
        <p:spPr>
          <a:xfrm rot="10800000" flipV="1">
            <a:off x="2464964" y="2053830"/>
            <a:ext cx="12700" cy="1942175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F53095D-B7F9-429B-B137-A823658131BB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 flipH="1">
            <a:off x="5135328" y="2233176"/>
            <a:ext cx="1" cy="348111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7D5707C-C48F-4439-8E26-DF8E3B70D016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3724964" y="2941287"/>
            <a:ext cx="780364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2F8BF6B-53AA-4110-8FAD-60449E162AC5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3724964" y="3996006"/>
            <a:ext cx="780364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E1DF0BC-A6F9-4247-9D3B-035B1C7ACE47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5135328" y="3301287"/>
            <a:ext cx="0" cy="334719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31">
            <a:extLst>
              <a:ext uri="{FF2B5EF4-FFF2-40B4-BE49-F238E27FC236}">
                <a16:creationId xmlns:a16="http://schemas.microsoft.com/office/drawing/2014/main" id="{2846D1D1-8093-43EB-8E1A-307CBB6BA038}"/>
              </a:ext>
            </a:extLst>
          </p:cNvPr>
          <p:cNvCxnSpPr>
            <a:stCxn id="9" idx="1"/>
          </p:cNvCxnSpPr>
          <p:nvPr/>
        </p:nvCxnSpPr>
        <p:spPr>
          <a:xfrm rot="10800000" flipH="1" flipV="1">
            <a:off x="2464964" y="1874487"/>
            <a:ext cx="2040364" cy="3303010"/>
          </a:xfrm>
          <a:prstGeom prst="bentConnector3">
            <a:avLst>
              <a:gd name="adj1" fmla="val -16339"/>
            </a:avLst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07B664D-9A49-4C16-A61F-43F0B72A5EAD}"/>
              </a:ext>
            </a:extLst>
          </p:cNvPr>
          <p:cNvSpPr/>
          <p:nvPr/>
        </p:nvSpPr>
        <p:spPr>
          <a:xfrm>
            <a:off x="3429694" y="2001163"/>
            <a:ext cx="306994" cy="23201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C67A8A-00D9-44A2-908A-0548798B5729}"/>
              </a:ext>
            </a:extLst>
          </p:cNvPr>
          <p:cNvSpPr/>
          <p:nvPr/>
        </p:nvSpPr>
        <p:spPr>
          <a:xfrm>
            <a:off x="4505329" y="2935120"/>
            <a:ext cx="250943" cy="3586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31" name="Connecteur en angle 238">
            <a:extLst>
              <a:ext uri="{FF2B5EF4-FFF2-40B4-BE49-F238E27FC236}">
                <a16:creationId xmlns:a16="http://schemas.microsoft.com/office/drawing/2014/main" id="{50490A4B-D7B5-4420-BC21-D36E433E8B0F}"/>
              </a:ext>
            </a:extLst>
          </p:cNvPr>
          <p:cNvCxnSpPr>
            <a:stCxn id="30" idx="1"/>
          </p:cNvCxnSpPr>
          <p:nvPr/>
        </p:nvCxnSpPr>
        <p:spPr>
          <a:xfrm rot="10800000" flipH="1" flipV="1">
            <a:off x="4505328" y="3114464"/>
            <a:ext cx="250943" cy="1720136"/>
          </a:xfrm>
          <a:prstGeom prst="bentConnector4">
            <a:avLst>
              <a:gd name="adj1" fmla="val -91096"/>
              <a:gd name="adj2" fmla="val 85668"/>
            </a:avLst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C52CA848-ED19-41E4-96A9-185370DF4161}"/>
              </a:ext>
            </a:extLst>
          </p:cNvPr>
          <p:cNvSpPr/>
          <p:nvPr/>
        </p:nvSpPr>
        <p:spPr>
          <a:xfrm>
            <a:off x="2332651" y="2437985"/>
            <a:ext cx="515568" cy="2866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EBA494D-6857-4071-9966-ECCACFAA70CB}"/>
              </a:ext>
            </a:extLst>
          </p:cNvPr>
          <p:cNvCxnSpPr/>
          <p:nvPr/>
        </p:nvCxnSpPr>
        <p:spPr>
          <a:xfrm flipH="1">
            <a:off x="5458335" y="4287766"/>
            <a:ext cx="2" cy="546834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F97E0301-6E2A-4349-9574-9266D8155A74}"/>
              </a:ext>
            </a:extLst>
          </p:cNvPr>
          <p:cNvSpPr/>
          <p:nvPr/>
        </p:nvSpPr>
        <p:spPr>
          <a:xfrm>
            <a:off x="4242975" y="2466773"/>
            <a:ext cx="515568" cy="2866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0EF01214-2B67-4FFE-B892-FF3906A8D7CD}"/>
              </a:ext>
            </a:extLst>
          </p:cNvPr>
          <p:cNvSpPr/>
          <p:nvPr/>
        </p:nvSpPr>
        <p:spPr>
          <a:xfrm>
            <a:off x="242615" y="1407973"/>
            <a:ext cx="515568" cy="2866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9AD06CE9-24B8-4F24-93AC-68A69796527B}"/>
              </a:ext>
            </a:extLst>
          </p:cNvPr>
          <p:cNvSpPr/>
          <p:nvPr/>
        </p:nvSpPr>
        <p:spPr>
          <a:xfrm>
            <a:off x="2409256" y="1343972"/>
            <a:ext cx="515568" cy="2866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72350168-9098-444B-A2D9-A652C29A97CA}"/>
              </a:ext>
            </a:extLst>
          </p:cNvPr>
          <p:cNvSpPr/>
          <p:nvPr/>
        </p:nvSpPr>
        <p:spPr>
          <a:xfrm>
            <a:off x="4213407" y="1399957"/>
            <a:ext cx="515568" cy="2866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26C54DC-9670-407E-B8B1-5563A73EB9F4}"/>
              </a:ext>
            </a:extLst>
          </p:cNvPr>
          <p:cNvSpPr/>
          <p:nvPr/>
        </p:nvSpPr>
        <p:spPr>
          <a:xfrm>
            <a:off x="6356132" y="1371185"/>
            <a:ext cx="515568" cy="2866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6F14CD2-90CA-4614-A6F4-B9EEB0171C2D}"/>
              </a:ext>
            </a:extLst>
          </p:cNvPr>
          <p:cNvSpPr/>
          <p:nvPr/>
        </p:nvSpPr>
        <p:spPr>
          <a:xfrm>
            <a:off x="2314838" y="3408668"/>
            <a:ext cx="515568" cy="2866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C52C4FA5-5187-4ED2-9DB5-BCDD61DCEDB6}"/>
              </a:ext>
            </a:extLst>
          </p:cNvPr>
          <p:cNvSpPr/>
          <p:nvPr/>
        </p:nvSpPr>
        <p:spPr>
          <a:xfrm>
            <a:off x="4247545" y="3492704"/>
            <a:ext cx="515568" cy="2866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01FE18-91D7-4021-854A-DB2BB311F3BA}"/>
              </a:ext>
            </a:extLst>
          </p:cNvPr>
          <p:cNvSpPr/>
          <p:nvPr/>
        </p:nvSpPr>
        <p:spPr>
          <a:xfrm>
            <a:off x="7591425" y="1514487"/>
            <a:ext cx="282491" cy="18008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42" name="Connecteur en angle 29">
            <a:extLst>
              <a:ext uri="{FF2B5EF4-FFF2-40B4-BE49-F238E27FC236}">
                <a16:creationId xmlns:a16="http://schemas.microsoft.com/office/drawing/2014/main" id="{BFD6F269-E896-42EF-87A1-1F91D63C08E6}"/>
              </a:ext>
            </a:extLst>
          </p:cNvPr>
          <p:cNvCxnSpPr>
            <a:stCxn id="8" idx="0"/>
            <a:endCxn id="41" idx="0"/>
          </p:cNvCxnSpPr>
          <p:nvPr/>
        </p:nvCxnSpPr>
        <p:spPr>
          <a:xfrm rot="5400000" flipH="1" flipV="1">
            <a:off x="4426997" y="-1791187"/>
            <a:ext cx="12700" cy="6611348"/>
          </a:xfrm>
          <a:prstGeom prst="bentConnector3">
            <a:avLst>
              <a:gd name="adj1" fmla="val 3075000"/>
            </a:avLst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1C409D05-9C93-434B-943F-24B02DA59A02}"/>
              </a:ext>
            </a:extLst>
          </p:cNvPr>
          <p:cNvSpPr/>
          <p:nvPr/>
        </p:nvSpPr>
        <p:spPr>
          <a:xfrm>
            <a:off x="4598772" y="4834600"/>
            <a:ext cx="314999" cy="15686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44" name="Rectangle 76">
            <a:extLst>
              <a:ext uri="{FF2B5EF4-FFF2-40B4-BE49-F238E27FC236}">
                <a16:creationId xmlns:a16="http://schemas.microsoft.com/office/drawing/2014/main" id="{7D48B152-188C-48C2-A820-B7594D09E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073" y="4834600"/>
            <a:ext cx="1260000" cy="720001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Prioritization </a:t>
            </a:r>
            <a:b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trade-offs</a:t>
            </a:r>
            <a:b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D3A2E54D-76EC-4EB7-BFDA-D7BFFB062475}"/>
              </a:ext>
            </a:extLst>
          </p:cNvPr>
          <p:cNvSpPr/>
          <p:nvPr/>
        </p:nvSpPr>
        <p:spPr>
          <a:xfrm>
            <a:off x="4172463" y="4674194"/>
            <a:ext cx="515568" cy="2866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596FE35F-9EA4-4DB8-97BD-D44FC85C3CC3}"/>
              </a:ext>
            </a:extLst>
          </p:cNvPr>
          <p:cNvCxnSpPr/>
          <p:nvPr/>
        </p:nvCxnSpPr>
        <p:spPr>
          <a:xfrm>
            <a:off x="5758073" y="2928472"/>
            <a:ext cx="780364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">
            <a:extLst>
              <a:ext uri="{FF2B5EF4-FFF2-40B4-BE49-F238E27FC236}">
                <a16:creationId xmlns:a16="http://schemas.microsoft.com/office/drawing/2014/main" id="{9E2F4532-4FE3-4AAD-A98B-CD359A082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437" y="2573808"/>
            <a:ext cx="1260000" cy="72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 lIns="36000" tIns="36000" rIns="36000" bIns="36000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modes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B3ED6B5-D626-4E53-93BD-5B7D473F2AE5}"/>
              </a:ext>
            </a:extLst>
          </p:cNvPr>
          <p:cNvSpPr/>
          <p:nvPr/>
        </p:nvSpPr>
        <p:spPr>
          <a:xfrm>
            <a:off x="6356132" y="2437985"/>
            <a:ext cx="515568" cy="2866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id="{8803BE66-D6D5-4DFB-90B6-67349FA45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437" y="3636006"/>
            <a:ext cx="1260000" cy="720000"/>
          </a:xfrm>
          <a:prstGeom prst="rect">
            <a:avLst/>
          </a:prstGeom>
          <a:solidFill>
            <a:srgbClr val="0033CC"/>
          </a:solidFill>
          <a:ln w="9525" algn="ctr">
            <a:noFill/>
            <a:round/>
            <a:headEnd/>
            <a:tailEnd/>
          </a:ln>
        </p:spPr>
        <p:txBody>
          <a:bodyPr wrap="square" lIns="36000" tIns="36000" rIns="36000" bIns="36000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configurations</a:t>
            </a: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E979AE9D-ED42-4F9A-ADD7-235CD23DA991}"/>
              </a:ext>
            </a:extLst>
          </p:cNvPr>
          <p:cNvCxnSpPr/>
          <p:nvPr/>
        </p:nvCxnSpPr>
        <p:spPr>
          <a:xfrm>
            <a:off x="5758073" y="3992563"/>
            <a:ext cx="780364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>
            <a:extLst>
              <a:ext uri="{FF2B5EF4-FFF2-40B4-BE49-F238E27FC236}">
                <a16:creationId xmlns:a16="http://schemas.microsoft.com/office/drawing/2014/main" id="{1DB58B56-9855-42E0-8F8B-4E2457848B84}"/>
              </a:ext>
            </a:extLst>
          </p:cNvPr>
          <p:cNvSpPr/>
          <p:nvPr/>
        </p:nvSpPr>
        <p:spPr>
          <a:xfrm>
            <a:off x="6356132" y="3497692"/>
            <a:ext cx="515568" cy="2866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Text Box 15">
            <a:extLst>
              <a:ext uri="{FF2B5EF4-FFF2-40B4-BE49-F238E27FC236}">
                <a16:creationId xmlns:a16="http://schemas.microsoft.com/office/drawing/2014/main" id="{A440C3DC-FEC4-4A70-82F6-94F66A788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83" y="5666587"/>
            <a:ext cx="7476953" cy="7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2000" tIns="118800" rIns="162000" bIns="118800">
            <a:spAutoFit/>
          </a:bodyPr>
          <a:lstStyle>
            <a:lvl1pPr marL="190500" indent="-1905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buClr>
                <a:schemeClr val="accent2"/>
              </a:buClr>
            </a:pPr>
            <a:r>
              <a:rPr lang="en-US" altLang="fr-FR" sz="1600" dirty="0">
                <a:solidFill>
                  <a:schemeClr val="tx1"/>
                </a:solidFill>
              </a:rPr>
              <a:t>The </a:t>
            </a:r>
            <a:r>
              <a:rPr lang="en-US" altLang="fr-FR" sz="1600" b="1" dirty="0">
                <a:solidFill>
                  <a:srgbClr val="003399"/>
                </a:solidFill>
              </a:rPr>
              <a:t>systems architecting process </a:t>
            </a:r>
            <a:r>
              <a:rPr lang="en-US" altLang="fr-FR" sz="1600" dirty="0">
                <a:solidFill>
                  <a:schemeClr val="tx1"/>
                </a:solidFill>
              </a:rPr>
              <a:t>– which is </a:t>
            </a:r>
            <a:r>
              <a:rPr lang="en-US" altLang="fr-FR" sz="1600" b="1" dirty="0">
                <a:solidFill>
                  <a:srgbClr val="FF0000"/>
                </a:solidFill>
              </a:rPr>
              <a:t>not sequential </a:t>
            </a:r>
            <a:r>
              <a:rPr lang="en-US" altLang="fr-FR" sz="1600" dirty="0">
                <a:solidFill>
                  <a:schemeClr val="tx1"/>
                </a:solidFill>
              </a:rPr>
              <a:t>at all – consists in moving in the systems architecture cube following a standard way. </a:t>
            </a:r>
            <a:endParaRPr lang="en-US" altLang="fr-FR" sz="1600" b="1" dirty="0">
              <a:solidFill>
                <a:srgbClr val="003399"/>
              </a:solidFill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5D9BB767-7524-4B3E-B8A8-20FCF69D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154" y="255124"/>
            <a:ext cx="1386568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32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 of contents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FF5F6B-36A1-4848-89EC-A94C07F2D9CF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16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5A9D5323-D524-445F-BA24-9B979356E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543" y="4164146"/>
            <a:ext cx="6701346" cy="504000"/>
          </a:xfrm>
          <a:prstGeom prst="rect">
            <a:avLst/>
          </a:prstGeom>
          <a:solidFill>
            <a:srgbClr val="808080">
              <a:alpha val="25000"/>
            </a:srgbClr>
          </a:solidFill>
          <a:ln>
            <a:noFill/>
          </a:ln>
          <a:effectLst/>
        </p:spPr>
        <p:txBody>
          <a:bodyPr wrap="square" lIns="90000" tIns="118800" rIns="90000" bIns="118800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b="0" dirty="0"/>
          </a:p>
        </p:txBody>
      </p: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F4F07B6D-870F-4CF4-9D79-4A89BA8CCA90}"/>
              </a:ext>
            </a:extLst>
          </p:cNvPr>
          <p:cNvSpPr txBox="1">
            <a:spLocks/>
          </p:cNvSpPr>
          <p:nvPr/>
        </p:nvSpPr>
        <p:spPr>
          <a:xfrm>
            <a:off x="1540702" y="2413025"/>
            <a:ext cx="7251230" cy="276426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Introduction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motivations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fundamentals 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in practice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Selected new trends in systems architecture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Conclusion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E4316B-57AB-44D6-9240-7B169BEFBBFD}"/>
              </a:ext>
            </a:extLst>
          </p:cNvPr>
          <p:cNvSpPr/>
          <p:nvPr/>
        </p:nvSpPr>
        <p:spPr>
          <a:xfrm>
            <a:off x="1359567" y="2362019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E0595198-C714-4B0C-91D5-AA0CFF834199}"/>
              </a:ext>
            </a:extLst>
          </p:cNvPr>
          <p:cNvSpPr txBox="1">
            <a:spLocks/>
          </p:cNvSpPr>
          <p:nvPr/>
        </p:nvSpPr>
        <p:spPr>
          <a:xfrm>
            <a:off x="1359567" y="2797584"/>
            <a:ext cx="504000" cy="50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/>
              <a:t>1</a:t>
            </a:r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64B7E9-19E5-4907-AB46-AC1DA594F11E}"/>
              </a:ext>
            </a:extLst>
          </p:cNvPr>
          <p:cNvSpPr/>
          <p:nvPr/>
        </p:nvSpPr>
        <p:spPr>
          <a:xfrm>
            <a:off x="1359567" y="280904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B19D59-AAD0-4962-84ED-FAD29CBFD3A5}"/>
              </a:ext>
            </a:extLst>
          </p:cNvPr>
          <p:cNvSpPr/>
          <p:nvPr/>
        </p:nvSpPr>
        <p:spPr>
          <a:xfrm>
            <a:off x="1359567" y="328712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74F507-67D6-4926-BD51-7B977A1D47DE}"/>
              </a:ext>
            </a:extLst>
          </p:cNvPr>
          <p:cNvSpPr/>
          <p:nvPr/>
        </p:nvSpPr>
        <p:spPr>
          <a:xfrm>
            <a:off x="1359567" y="3741020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3D6E40-F985-496C-A774-30CF49189EAF}"/>
              </a:ext>
            </a:extLst>
          </p:cNvPr>
          <p:cNvSpPr/>
          <p:nvPr/>
        </p:nvSpPr>
        <p:spPr>
          <a:xfrm>
            <a:off x="1359567" y="419552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38114E-EBEF-461A-9F8C-06E4A4B6D804}"/>
              </a:ext>
            </a:extLst>
          </p:cNvPr>
          <p:cNvSpPr/>
          <p:nvPr/>
        </p:nvSpPr>
        <p:spPr>
          <a:xfrm>
            <a:off x="1359567" y="4662071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59427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 of contents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FF5F6B-36A1-4848-89EC-A94C07F2D9CF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16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19" name="Espace réservé du contenu 1">
            <a:extLst>
              <a:ext uri="{FF2B5EF4-FFF2-40B4-BE49-F238E27FC236}">
                <a16:creationId xmlns:a16="http://schemas.microsoft.com/office/drawing/2014/main" id="{D05B1364-08E2-4033-910D-BA22F58D255B}"/>
              </a:ext>
            </a:extLst>
          </p:cNvPr>
          <p:cNvSpPr txBox="1">
            <a:spLocks/>
          </p:cNvSpPr>
          <p:nvPr/>
        </p:nvSpPr>
        <p:spPr>
          <a:xfrm>
            <a:off x="1540702" y="1969013"/>
            <a:ext cx="7251230" cy="39036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Introduction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motivations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fundamentals 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in practice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Selected new trends in systems architecture</a:t>
            </a:r>
          </a:p>
          <a:p>
            <a:pPr marL="457200" lvl="1" indent="0">
              <a:spcBef>
                <a:spcPts val="600"/>
              </a:spcBef>
              <a:buSzPct val="100000"/>
              <a:buNone/>
            </a:pPr>
            <a:r>
              <a:rPr lang="en-US" sz="2000" b="1" dirty="0"/>
              <a:t>4.1 – Systems of systems engineering</a:t>
            </a:r>
          </a:p>
          <a:p>
            <a:pPr marL="457200" lvl="1" indent="0">
              <a:spcBef>
                <a:spcPts val="600"/>
              </a:spcBef>
              <a:buSzPct val="100000"/>
              <a:buNone/>
            </a:pPr>
            <a:r>
              <a:rPr lang="en-US" sz="2000" b="1" dirty="0"/>
              <a:t>4.2 – Let us dream a little bit!</a:t>
            </a:r>
            <a:endParaRPr lang="en-US" sz="2400" b="1" dirty="0"/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Conclusion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048575-FC91-4ED1-BB92-88869AE1FB68}"/>
              </a:ext>
            </a:extLst>
          </p:cNvPr>
          <p:cNvSpPr/>
          <p:nvPr/>
        </p:nvSpPr>
        <p:spPr>
          <a:xfrm>
            <a:off x="1359567" y="1918007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D3AB031E-60D8-449C-9873-16AD0A0BE7BD}"/>
              </a:ext>
            </a:extLst>
          </p:cNvPr>
          <p:cNvSpPr txBox="1">
            <a:spLocks/>
          </p:cNvSpPr>
          <p:nvPr/>
        </p:nvSpPr>
        <p:spPr>
          <a:xfrm>
            <a:off x="1359567" y="2353572"/>
            <a:ext cx="504000" cy="50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/>
              <a:t>1</a:t>
            </a: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21CF86-65BE-4393-9CBB-6F61EFAB022E}"/>
              </a:ext>
            </a:extLst>
          </p:cNvPr>
          <p:cNvSpPr/>
          <p:nvPr/>
        </p:nvSpPr>
        <p:spPr>
          <a:xfrm>
            <a:off x="1359567" y="2365032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AE06FC-7C50-4FA8-9328-98DF38B6B5C5}"/>
              </a:ext>
            </a:extLst>
          </p:cNvPr>
          <p:cNvSpPr/>
          <p:nvPr/>
        </p:nvSpPr>
        <p:spPr>
          <a:xfrm>
            <a:off x="1359567" y="2843112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1A44DF-9AB8-4DD7-84B9-5983400DCDC2}"/>
              </a:ext>
            </a:extLst>
          </p:cNvPr>
          <p:cNvSpPr/>
          <p:nvPr/>
        </p:nvSpPr>
        <p:spPr>
          <a:xfrm>
            <a:off x="1359567" y="3297008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44C43E-40CB-4F21-83F1-C838F09B446A}"/>
              </a:ext>
            </a:extLst>
          </p:cNvPr>
          <p:cNvSpPr/>
          <p:nvPr/>
        </p:nvSpPr>
        <p:spPr>
          <a:xfrm>
            <a:off x="1359567" y="3751512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C404CF-731E-4A70-B7C4-DE084A4B6369}"/>
              </a:ext>
            </a:extLst>
          </p:cNvPr>
          <p:cNvSpPr/>
          <p:nvPr/>
        </p:nvSpPr>
        <p:spPr>
          <a:xfrm>
            <a:off x="1359567" y="4941859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10FF62BD-DC1C-4E3C-B7A5-E889C0A3C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993" y="4249635"/>
            <a:ext cx="7098694" cy="270698"/>
          </a:xfrm>
          <a:prstGeom prst="rect">
            <a:avLst/>
          </a:prstGeom>
          <a:solidFill>
            <a:srgbClr val="808080">
              <a:alpha val="25000"/>
            </a:srgbClr>
          </a:solidFill>
          <a:ln>
            <a:noFill/>
          </a:ln>
          <a:effectLst/>
        </p:spPr>
        <p:txBody>
          <a:bodyPr wrap="square" lIns="90000" tIns="118800" rIns="90000" bIns="118800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" b="0" dirty="0"/>
          </a:p>
        </p:txBody>
      </p:sp>
    </p:spTree>
    <p:extLst>
      <p:ext uri="{BB962C8B-B14F-4D97-AF65-F5344CB8AC3E}">
        <p14:creationId xmlns:p14="http://schemas.microsoft.com/office/powerpoint/2010/main" val="3936795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System complexity hierarchy</a:t>
            </a:r>
            <a:endParaRPr lang="en-US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A528903D-E3C5-4D6E-8E33-23E4023C8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26395"/>
              </p:ext>
            </p:extLst>
          </p:nvPr>
        </p:nvGraphicFramePr>
        <p:xfrm>
          <a:off x="330200" y="951471"/>
          <a:ext cx="8430740" cy="467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9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132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Type of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Characteristics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Typical</a:t>
                      </a:r>
                      <a:r>
                        <a:rPr lang="en-US" sz="1600" baseline="0" noProof="0" dirty="0"/>
                        <a:t> e</a:t>
                      </a:r>
                      <a:r>
                        <a:rPr lang="en-US" sz="1600" noProof="0" dirty="0"/>
                        <a:t>xample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Design strategy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028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Ecosystem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Weak coupling of  systems of systems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Actors</a:t>
                      </a:r>
                      <a:r>
                        <a:rPr lang="en-US" sz="1600" baseline="0" noProof="0" dirty="0"/>
                        <a:t> </a:t>
                      </a:r>
                    </a:p>
                    <a:p>
                      <a:pPr algn="ctr"/>
                      <a:r>
                        <a:rPr lang="en-US" sz="1600" baseline="0" noProof="0" dirty="0"/>
                        <a:t>influence</a:t>
                      </a:r>
                      <a:endParaRPr lang="en-US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028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System of systems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Weak coupling of distributed systems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Interfaces </a:t>
                      </a:r>
                    </a:p>
                    <a:p>
                      <a:pPr algn="ctr"/>
                      <a:r>
                        <a:rPr lang="en-US" sz="1600" noProof="0" dirty="0"/>
                        <a:t>standardization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028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Strong</a:t>
                      </a:r>
                      <a:r>
                        <a:rPr lang="en-US" sz="1600" baseline="0" noProof="0" dirty="0"/>
                        <a:t> coupling </a:t>
                      </a:r>
                    </a:p>
                    <a:p>
                      <a:pPr algn="ctr"/>
                      <a:r>
                        <a:rPr lang="en-US" sz="1600" baseline="0" noProof="0" dirty="0"/>
                        <a:t>of fixed components</a:t>
                      </a:r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W-cycle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028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Product</a:t>
                      </a:r>
                      <a:r>
                        <a:rPr lang="en-US" sz="1600" baseline="0" noProof="0" dirty="0"/>
                        <a:t> </a:t>
                      </a:r>
                    </a:p>
                    <a:p>
                      <a:pPr algn="ctr"/>
                      <a:r>
                        <a:rPr lang="en-US" sz="1600" baseline="0" noProof="0" dirty="0"/>
                        <a:t>c</a:t>
                      </a:r>
                      <a:r>
                        <a:rPr lang="en-US" sz="1600" noProof="0" dirty="0"/>
                        <a:t>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Does not exist independently</a:t>
                      </a:r>
                      <a:r>
                        <a:rPr lang="en-US" sz="1600" baseline="0" noProof="0" dirty="0"/>
                        <a:t> </a:t>
                      </a:r>
                    </a:p>
                    <a:p>
                      <a:pPr algn="ctr"/>
                      <a:r>
                        <a:rPr lang="en-US" sz="1600" baseline="0" noProof="0" dirty="0"/>
                        <a:t>of a product</a:t>
                      </a:r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V-cycle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483CB8E7-3DCF-4A20-93DE-F96F453F54E6}"/>
              </a:ext>
            </a:extLst>
          </p:cNvPr>
          <p:cNvGrpSpPr/>
          <p:nvPr/>
        </p:nvGrpSpPr>
        <p:grpSpPr>
          <a:xfrm>
            <a:off x="4052617" y="1418755"/>
            <a:ext cx="2981315" cy="4141139"/>
            <a:chOff x="4052617" y="1533880"/>
            <a:chExt cx="2981315" cy="4838710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E4D48E81-A14C-49E3-9101-204F4925F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617" y="5248737"/>
              <a:ext cx="2796813" cy="1123853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C31C5E5-0C55-42A2-871D-FBB43B3859E8}"/>
                </a:ext>
              </a:extLst>
            </p:cNvPr>
            <p:cNvSpPr txBox="1"/>
            <p:nvPr/>
          </p:nvSpPr>
          <p:spPr>
            <a:xfrm>
              <a:off x="5898055" y="5827583"/>
              <a:ext cx="1135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Aircraft engine</a:t>
              </a:r>
            </a:p>
          </p:txBody>
        </p:sp>
        <p:pic>
          <p:nvPicPr>
            <p:cNvPr id="25" name="Picture 32" descr="avion-airbus">
              <a:extLst>
                <a:ext uri="{FF2B5EF4-FFF2-40B4-BE49-F238E27FC236}">
                  <a16:creationId xmlns:a16="http://schemas.microsoft.com/office/drawing/2014/main" id="{31F31A82-08EB-4244-A27B-5CFCC7A2F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980" y="4053349"/>
              <a:ext cx="2597503" cy="1043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05B4E0B-7E5E-4527-B9F3-13B6DBA1082D}"/>
                </a:ext>
              </a:extLst>
            </p:cNvPr>
            <p:cNvSpPr txBox="1"/>
            <p:nvPr/>
          </p:nvSpPr>
          <p:spPr>
            <a:xfrm>
              <a:off x="4107016" y="4053349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Aircraft</a:t>
              </a:r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A290D47-CCB1-49CF-B76F-5817C1ABC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980" y="2804651"/>
              <a:ext cx="2683870" cy="996249"/>
            </a:xfrm>
            <a:prstGeom prst="rect">
              <a:avLst/>
            </a:prstGeom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B7D9779-DEED-461D-823F-D733FE2F5FEA}"/>
                </a:ext>
              </a:extLst>
            </p:cNvPr>
            <p:cNvSpPr txBox="1"/>
            <p:nvPr/>
          </p:nvSpPr>
          <p:spPr>
            <a:xfrm>
              <a:off x="4563726" y="3445857"/>
              <a:ext cx="21675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Air Traffic Management</a:t>
              </a:r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2A59685-FD1C-497D-8A5E-EA2E8A528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016" y="1571033"/>
              <a:ext cx="2718930" cy="996247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847442B-E09F-4CC3-B709-A71F6C2C78D0}"/>
                </a:ext>
              </a:extLst>
            </p:cNvPr>
            <p:cNvSpPr txBox="1"/>
            <p:nvPr/>
          </p:nvSpPr>
          <p:spPr>
            <a:xfrm>
              <a:off x="5394815" y="1533880"/>
              <a:ext cx="1418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Air transportation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BCD004F0-8596-4238-A8B1-45E0E8AE9676}"/>
              </a:ext>
            </a:extLst>
          </p:cNvPr>
          <p:cNvSpPr txBox="1"/>
          <p:nvPr/>
        </p:nvSpPr>
        <p:spPr>
          <a:xfrm>
            <a:off x="330200" y="5824724"/>
            <a:ext cx="853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Components, integrated products, systems of systems and ecosystems are </a:t>
            </a:r>
            <a:r>
              <a:rPr lang="en-US" sz="1600" b="1" dirty="0">
                <a:solidFill>
                  <a:srgbClr val="FF0000"/>
                </a:solidFill>
              </a:rPr>
              <a:t>all systems</a:t>
            </a:r>
            <a:r>
              <a:rPr lang="en-US" sz="1600" dirty="0"/>
              <a:t>. From a modelling perspective, they </a:t>
            </a:r>
            <a:r>
              <a:rPr lang="en-US" sz="1600" b="1" dirty="0">
                <a:solidFill>
                  <a:srgbClr val="003399"/>
                </a:solidFill>
              </a:rPr>
              <a:t>can all be modelled using the same formalism</a:t>
            </a:r>
            <a:r>
              <a:rPr lang="en-US" sz="1600" dirty="0"/>
              <a:t>.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289136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The difference between systems of systems and usual systems engineering rather relies on specific design issues  </a:t>
            </a:r>
            <a:endParaRPr lang="en-US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D843ECA-A371-45C2-936E-4625A99FF8FF}"/>
              </a:ext>
            </a:extLst>
          </p:cNvPr>
          <p:cNvSpPr txBox="1">
            <a:spLocks/>
          </p:cNvSpPr>
          <p:nvPr/>
        </p:nvSpPr>
        <p:spPr>
          <a:xfrm>
            <a:off x="534357" y="5562531"/>
            <a:ext cx="8155248" cy="79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G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difference between systems of systems and usual systems engineering is thus  </a:t>
            </a:r>
            <a:r>
              <a:rPr lang="en-SG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matter of modelling</a:t>
            </a:r>
            <a:r>
              <a:rPr lang="en-SG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rather of </a:t>
            </a:r>
            <a:r>
              <a:rPr lang="en-SG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design issues, specific to systems of systems</a:t>
            </a:r>
            <a:r>
              <a:rPr lang="en-SG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must be taken into account by the systems of systems architect 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9B18D4A-82EF-49A0-A5A3-CFC5D9382CAF}"/>
              </a:ext>
            </a:extLst>
          </p:cNvPr>
          <p:cNvGrpSpPr/>
          <p:nvPr/>
        </p:nvGrpSpPr>
        <p:grpSpPr>
          <a:xfrm>
            <a:off x="1705474" y="1134004"/>
            <a:ext cx="5733052" cy="3720301"/>
            <a:chOff x="2133130" y="1167663"/>
            <a:chExt cx="5733052" cy="4193473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EA5E969-E086-4C46-AD7C-1A48EA6FA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130" y="1167663"/>
              <a:ext cx="2111161" cy="1582315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864DEF0-6701-4A66-97E4-6316587B6D53}"/>
                </a:ext>
              </a:extLst>
            </p:cNvPr>
            <p:cNvSpPr txBox="1"/>
            <p:nvPr/>
          </p:nvSpPr>
          <p:spPr>
            <a:xfrm>
              <a:off x="2662789" y="2864096"/>
              <a:ext cx="1080745" cy="34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/>
                <a:t>Distribution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1EA694D-3F63-42B1-817A-01F59FA56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9598" y="1167663"/>
              <a:ext cx="1759319" cy="1582315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102BE04-A8E3-4737-89EE-8A4598509DFC}"/>
                </a:ext>
              </a:extLst>
            </p:cNvPr>
            <p:cNvSpPr txBox="1"/>
            <p:nvPr/>
          </p:nvSpPr>
          <p:spPr>
            <a:xfrm>
              <a:off x="6060001" y="2848014"/>
              <a:ext cx="1417376" cy="34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/>
                <a:t>Inter-operability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BAF1A44C-EAE5-4FD7-A99F-76DBD5B92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140" y="3426671"/>
              <a:ext cx="2066282" cy="1429288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A101C3E-9C32-4CB8-A525-EC116636C489}"/>
                </a:ext>
              </a:extLst>
            </p:cNvPr>
            <p:cNvSpPr txBox="1"/>
            <p:nvPr/>
          </p:nvSpPr>
          <p:spPr>
            <a:xfrm>
              <a:off x="2662789" y="5010771"/>
              <a:ext cx="1140056" cy="34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/>
                <a:t>Competition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82E9928-28C3-4A34-9CC3-3FACFF082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198" y="3331139"/>
              <a:ext cx="1966984" cy="1473339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4C7CFFC-5FB8-4C50-A475-786BC0FB4524}"/>
                </a:ext>
              </a:extLst>
            </p:cNvPr>
            <p:cNvSpPr txBox="1"/>
            <p:nvPr/>
          </p:nvSpPr>
          <p:spPr>
            <a:xfrm>
              <a:off x="6067213" y="5014214"/>
              <a:ext cx="1409360" cy="34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/>
                <a:t>Unpredictability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4C9CDED9-38F1-46D9-B56D-12A611E4B514}"/>
              </a:ext>
            </a:extLst>
          </p:cNvPr>
          <p:cNvSpPr txBox="1"/>
          <p:nvPr/>
        </p:nvSpPr>
        <p:spPr>
          <a:xfrm>
            <a:off x="50489" y="5127221"/>
            <a:ext cx="9093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Specific systems of systems features that are difficult to take into account in their design</a:t>
            </a:r>
          </a:p>
        </p:txBody>
      </p:sp>
    </p:spTree>
    <p:extLst>
      <p:ext uri="{BB962C8B-B14F-4D97-AF65-F5344CB8AC3E}">
        <p14:creationId xmlns:p14="http://schemas.microsoft.com/office/powerpoint/2010/main" val="2784169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Example: electrical vehicle ecosystem (1/2)</a:t>
            </a:r>
            <a:endParaRPr lang="en-US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5" name="ZoneTexte 7">
            <a:extLst>
              <a:ext uri="{FF2B5EF4-FFF2-40B4-BE49-F238E27FC236}">
                <a16:creationId xmlns:a16="http://schemas.microsoft.com/office/drawing/2014/main" id="{C5F48B8A-B1F1-4B95-8647-46B6B7702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222" y="5708389"/>
            <a:ext cx="7213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fr-FR" sz="1600" b="0" dirty="0"/>
              <a:t>Let us take the example of the </a:t>
            </a:r>
            <a:r>
              <a:rPr lang="en-US" altLang="fr-FR" sz="1600" dirty="0">
                <a:solidFill>
                  <a:srgbClr val="FF0000"/>
                </a:solidFill>
              </a:rPr>
              <a:t>electrical vehicle ecosystem </a:t>
            </a:r>
            <a:endParaRPr lang="en-US" altLang="fr-FR" sz="1600" dirty="0"/>
          </a:p>
          <a:p>
            <a:pPr algn="ctr"/>
            <a:r>
              <a:rPr lang="en-US" altLang="fr-FR" sz="1600" b="0" dirty="0"/>
              <a:t>The problem to solve is to define its </a:t>
            </a:r>
            <a:r>
              <a:rPr lang="en-US" altLang="fr-FR" sz="1600" dirty="0">
                <a:solidFill>
                  <a:srgbClr val="003399"/>
                </a:solidFill>
              </a:rPr>
              <a:t>dissemination strategy </a:t>
            </a:r>
            <a:r>
              <a:rPr lang="en-US" altLang="fr-FR" sz="1600" b="0" dirty="0"/>
              <a:t>within a territory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A01D74-C0A9-4237-B430-B91D5A129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08" y="947267"/>
            <a:ext cx="7219048" cy="44827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0493E56-F92B-40E4-AAC8-1C699FD6A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64" y="153565"/>
            <a:ext cx="1941384" cy="6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528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Example: electrical vehicle ecosystem (2/2)</a:t>
            </a:r>
            <a:endParaRPr lang="en-US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493E56-F92B-40E4-AAC8-1C699FD6A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64" y="153565"/>
            <a:ext cx="1941384" cy="6101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389683-C7AE-49FA-91F8-2673ECC63E39}"/>
              </a:ext>
            </a:extLst>
          </p:cNvPr>
          <p:cNvSpPr/>
          <p:nvPr/>
        </p:nvSpPr>
        <p:spPr>
          <a:xfrm>
            <a:off x="3400686" y="2571295"/>
            <a:ext cx="2161914" cy="101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Electrical vehicles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5591FB1-49B5-4B6A-9690-28E0EB98A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170" y="2939595"/>
            <a:ext cx="1168946" cy="5562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7BC984-5E9B-410D-9310-624C9EC30164}"/>
              </a:ext>
            </a:extLst>
          </p:cNvPr>
          <p:cNvSpPr/>
          <p:nvPr/>
        </p:nvSpPr>
        <p:spPr>
          <a:xfrm>
            <a:off x="6266978" y="2567794"/>
            <a:ext cx="2161914" cy="101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Customers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Users, passengers, buyers, owners, etc.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E6D21A-F9B8-43EF-8B22-A3CA138F04C9}"/>
              </a:ext>
            </a:extLst>
          </p:cNvPr>
          <p:cNvSpPr/>
          <p:nvPr/>
        </p:nvSpPr>
        <p:spPr>
          <a:xfrm>
            <a:off x="4663152" y="955220"/>
            <a:ext cx="2161914" cy="101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Authorities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Safety regulations,</a:t>
            </a:r>
          </a:p>
          <a:p>
            <a:pPr algn="ctr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driving laws, etc.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715A4B-0951-42F7-9731-0E910F7D09B5}"/>
              </a:ext>
            </a:extLst>
          </p:cNvPr>
          <p:cNvSpPr/>
          <p:nvPr/>
        </p:nvSpPr>
        <p:spPr>
          <a:xfrm>
            <a:off x="5883150" y="4163437"/>
            <a:ext cx="2161914" cy="101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Financial institutions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Leasing companies, banks, insurance companies, etc.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E002F-3869-47F1-94E4-B0F5A166151F}"/>
              </a:ext>
            </a:extLst>
          </p:cNvPr>
          <p:cNvSpPr/>
          <p:nvPr/>
        </p:nvSpPr>
        <p:spPr>
          <a:xfrm>
            <a:off x="534394" y="2571295"/>
            <a:ext cx="2161914" cy="101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Electrical car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constructors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000F28-177A-4841-B2FD-658B180B4CC2}"/>
              </a:ext>
            </a:extLst>
          </p:cNvPr>
          <p:cNvSpPr/>
          <p:nvPr/>
        </p:nvSpPr>
        <p:spPr>
          <a:xfrm>
            <a:off x="1038572" y="4163437"/>
            <a:ext cx="2362114" cy="101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Energy suppliers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Charging stations, batteries, electricity distributors, etc.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EDBC0C-2DB0-4AD1-8842-CE864A0BAFE4}"/>
              </a:ext>
            </a:extLst>
          </p:cNvPr>
          <p:cNvSpPr/>
          <p:nvPr/>
        </p:nvSpPr>
        <p:spPr>
          <a:xfrm>
            <a:off x="2183456" y="955220"/>
            <a:ext cx="2161914" cy="101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Environment &amp; Infrastructure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Roads, garages, rain, etc.</a:t>
            </a:r>
            <a:r>
              <a:rPr lang="en-US" sz="1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9D4984-C045-4367-BD8E-C0B812F92754}"/>
              </a:ext>
            </a:extLst>
          </p:cNvPr>
          <p:cNvSpPr/>
          <p:nvPr/>
        </p:nvSpPr>
        <p:spPr>
          <a:xfrm>
            <a:off x="3560961" y="4163437"/>
            <a:ext cx="2161914" cy="101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Information &amp; communication systems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Telecoms operators, apps, connected services, etc.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4A0BC60-547B-4167-B5E8-8D45AD1F8097}"/>
              </a:ext>
            </a:extLst>
          </p:cNvPr>
          <p:cNvCxnSpPr/>
          <p:nvPr/>
        </p:nvCxnSpPr>
        <p:spPr>
          <a:xfrm>
            <a:off x="3288555" y="1971220"/>
            <a:ext cx="1217230" cy="6000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AFBAC8A-F6BE-41DF-B042-F7715C6303B8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 flipH="1">
            <a:off x="4481643" y="1971220"/>
            <a:ext cx="1262466" cy="6000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02D9812-B7A5-4697-ABF4-61546D406838}"/>
              </a:ext>
            </a:extLst>
          </p:cNvPr>
          <p:cNvCxnSpPr>
            <a:stCxn id="12" idx="1"/>
            <a:endCxn id="10" idx="3"/>
          </p:cNvCxnSpPr>
          <p:nvPr/>
        </p:nvCxnSpPr>
        <p:spPr>
          <a:xfrm flipH="1">
            <a:off x="5562600" y="3075794"/>
            <a:ext cx="704378" cy="350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AF03FE7-8977-4B76-8532-DB0A370949E3}"/>
              </a:ext>
            </a:extLst>
          </p:cNvPr>
          <p:cNvCxnSpPr/>
          <p:nvPr/>
        </p:nvCxnSpPr>
        <p:spPr>
          <a:xfrm flipH="1">
            <a:off x="2696308" y="3055362"/>
            <a:ext cx="704378" cy="350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AD280D4-9089-4A66-9409-21B6ADDA23A6}"/>
              </a:ext>
            </a:extLst>
          </p:cNvPr>
          <p:cNvCxnSpPr>
            <a:stCxn id="16" idx="0"/>
            <a:endCxn id="10" idx="2"/>
          </p:cNvCxnSpPr>
          <p:nvPr/>
        </p:nvCxnSpPr>
        <p:spPr>
          <a:xfrm flipV="1">
            <a:off x="2219629" y="3587295"/>
            <a:ext cx="2262014" cy="57614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3B87B09-8A47-4C84-B79B-D081F151AE8A}"/>
              </a:ext>
            </a:extLst>
          </p:cNvPr>
          <p:cNvCxnSpPr>
            <a:stCxn id="18" idx="0"/>
            <a:endCxn id="10" idx="2"/>
          </p:cNvCxnSpPr>
          <p:nvPr/>
        </p:nvCxnSpPr>
        <p:spPr>
          <a:xfrm flipH="1" flipV="1">
            <a:off x="4481643" y="3587295"/>
            <a:ext cx="160275" cy="57614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1288EDA-1D61-4E55-8D9A-8F8E915B5EED}"/>
              </a:ext>
            </a:extLst>
          </p:cNvPr>
          <p:cNvCxnSpPr>
            <a:stCxn id="14" idx="0"/>
            <a:endCxn id="10" idx="2"/>
          </p:cNvCxnSpPr>
          <p:nvPr/>
        </p:nvCxnSpPr>
        <p:spPr>
          <a:xfrm flipH="1" flipV="1">
            <a:off x="4481643" y="3587295"/>
            <a:ext cx="2482464" cy="57614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43BCDBC-8A69-49F9-A8E8-ECBCA4C3A223}"/>
              </a:ext>
            </a:extLst>
          </p:cNvPr>
          <p:cNvCxnSpPr>
            <a:stCxn id="14" idx="0"/>
            <a:endCxn id="12" idx="2"/>
          </p:cNvCxnSpPr>
          <p:nvPr/>
        </p:nvCxnSpPr>
        <p:spPr>
          <a:xfrm flipV="1">
            <a:off x="6964107" y="3583794"/>
            <a:ext cx="383828" cy="57964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94C98260-21C2-456B-93AF-1324AC8DAB25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5730372" y="1952331"/>
            <a:ext cx="1617563" cy="6154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65EF882-00CD-45DC-ABDE-E568E629A807}"/>
              </a:ext>
            </a:extLst>
          </p:cNvPr>
          <p:cNvCxnSpPr>
            <a:stCxn id="16" idx="0"/>
            <a:endCxn id="15" idx="2"/>
          </p:cNvCxnSpPr>
          <p:nvPr/>
        </p:nvCxnSpPr>
        <p:spPr>
          <a:xfrm flipH="1" flipV="1">
            <a:off x="1615351" y="3587295"/>
            <a:ext cx="604278" cy="57614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7">
            <a:extLst>
              <a:ext uri="{FF2B5EF4-FFF2-40B4-BE49-F238E27FC236}">
                <a16:creationId xmlns:a16="http://schemas.microsoft.com/office/drawing/2014/main" id="{3DB6EB34-669E-4E54-84C1-9E3B91644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72" y="5364171"/>
            <a:ext cx="87842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fr-FR" sz="1600" b="0" dirty="0"/>
              <a:t>The </a:t>
            </a:r>
            <a:r>
              <a:rPr lang="en-US" altLang="fr-FR" sz="1600" dirty="0">
                <a:solidFill>
                  <a:srgbClr val="003399"/>
                </a:solidFill>
              </a:rPr>
              <a:t>good win-win “to be” vision </a:t>
            </a:r>
            <a:r>
              <a:rPr lang="en-US" altLang="fr-FR" sz="1600" b="0" dirty="0"/>
              <a:t>can be seen as a </a:t>
            </a:r>
            <a:r>
              <a:rPr lang="en-US" altLang="fr-FR" sz="1600" dirty="0">
                <a:solidFill>
                  <a:srgbClr val="FF0000"/>
                </a:solidFill>
              </a:rPr>
              <a:t>Nash equilibrium </a:t>
            </a:r>
            <a:r>
              <a:rPr lang="en-US" altLang="fr-FR" sz="1600" b="0" dirty="0"/>
              <a:t>that can be analyzed by means of game theory techniques appearing naturally in a system of systems context since the different systems composing the system of systems </a:t>
            </a:r>
            <a:r>
              <a:rPr lang="en-US" altLang="fr-FR" sz="1600" dirty="0">
                <a:solidFill>
                  <a:srgbClr val="993366"/>
                </a:solidFill>
              </a:rPr>
              <a:t>are competing together </a:t>
            </a:r>
            <a:r>
              <a:rPr lang="en-US" altLang="fr-FR" sz="1600" b="0" dirty="0"/>
              <a:t>to capture the end-user value, but rarely used in usual systems engineering.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9FEFB81-20E6-46F7-A1F1-C7CF88670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4" y="3165819"/>
            <a:ext cx="982175" cy="30868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0295849-8433-4615-A827-81F225989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16" y="3062056"/>
            <a:ext cx="730838" cy="5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46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 of contents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FF5F6B-36A1-4848-89EC-A94C07F2D9CF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16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43A7C965-B2A2-413F-BA8F-16E1C9E53246}"/>
              </a:ext>
            </a:extLst>
          </p:cNvPr>
          <p:cNvSpPr txBox="1">
            <a:spLocks/>
          </p:cNvSpPr>
          <p:nvPr/>
        </p:nvSpPr>
        <p:spPr>
          <a:xfrm>
            <a:off x="1540702" y="1969013"/>
            <a:ext cx="7251230" cy="39036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Introduction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motivations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fundamentals 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in practice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Selected new trends in systems architecture</a:t>
            </a:r>
          </a:p>
          <a:p>
            <a:pPr marL="457200" lvl="1" indent="0">
              <a:spcBef>
                <a:spcPts val="600"/>
              </a:spcBef>
              <a:buSzPct val="100000"/>
              <a:buNone/>
            </a:pPr>
            <a:r>
              <a:rPr lang="en-US" sz="2000" b="1" dirty="0"/>
              <a:t>4.1 – Systems of systems engineering</a:t>
            </a:r>
          </a:p>
          <a:p>
            <a:pPr marL="457200" lvl="1" indent="0">
              <a:spcBef>
                <a:spcPts val="600"/>
              </a:spcBef>
              <a:buSzPct val="100000"/>
              <a:buNone/>
            </a:pPr>
            <a:r>
              <a:rPr lang="en-US" sz="2000" b="1" dirty="0"/>
              <a:t>4.2 – Let us dream a little bit!</a:t>
            </a:r>
            <a:endParaRPr lang="en-US" sz="2400" b="1" dirty="0"/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Conclusion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85F10A-7C15-42D9-A2C8-CEDA5E97349A}"/>
              </a:ext>
            </a:extLst>
          </p:cNvPr>
          <p:cNvSpPr/>
          <p:nvPr/>
        </p:nvSpPr>
        <p:spPr>
          <a:xfrm>
            <a:off x="1359567" y="1918007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66F3672F-B69F-4486-A8E3-3E4667E6F2F1}"/>
              </a:ext>
            </a:extLst>
          </p:cNvPr>
          <p:cNvSpPr txBox="1">
            <a:spLocks/>
          </p:cNvSpPr>
          <p:nvPr/>
        </p:nvSpPr>
        <p:spPr>
          <a:xfrm>
            <a:off x="1359567" y="2353572"/>
            <a:ext cx="504000" cy="50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/>
              <a:t>1</a:t>
            </a: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0B7B31-CEE0-4407-8D3E-3DBDE0076D1C}"/>
              </a:ext>
            </a:extLst>
          </p:cNvPr>
          <p:cNvSpPr/>
          <p:nvPr/>
        </p:nvSpPr>
        <p:spPr>
          <a:xfrm>
            <a:off x="1359567" y="2365032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3ECD96-5644-449A-9F75-4AA56E427847}"/>
              </a:ext>
            </a:extLst>
          </p:cNvPr>
          <p:cNvSpPr/>
          <p:nvPr/>
        </p:nvSpPr>
        <p:spPr>
          <a:xfrm>
            <a:off x="1359567" y="2843112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BA73CA-28D8-4454-8C42-EE7DD88FEE6C}"/>
              </a:ext>
            </a:extLst>
          </p:cNvPr>
          <p:cNvSpPr/>
          <p:nvPr/>
        </p:nvSpPr>
        <p:spPr>
          <a:xfrm>
            <a:off x="1359567" y="3297008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8A0677-4162-481F-84D7-1F97CC37BBB6}"/>
              </a:ext>
            </a:extLst>
          </p:cNvPr>
          <p:cNvSpPr/>
          <p:nvPr/>
        </p:nvSpPr>
        <p:spPr>
          <a:xfrm>
            <a:off x="1359567" y="3751512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2C5BDA-D6C1-443A-8954-BCD48D8E0682}"/>
              </a:ext>
            </a:extLst>
          </p:cNvPr>
          <p:cNvSpPr/>
          <p:nvPr/>
        </p:nvSpPr>
        <p:spPr>
          <a:xfrm>
            <a:off x="1359567" y="4941859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6F19F0A7-D5A5-4953-8D97-16E075DF2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993" y="4647379"/>
            <a:ext cx="7098694" cy="270698"/>
          </a:xfrm>
          <a:prstGeom prst="rect">
            <a:avLst/>
          </a:prstGeom>
          <a:solidFill>
            <a:srgbClr val="808080">
              <a:alpha val="25000"/>
            </a:srgbClr>
          </a:solidFill>
          <a:ln>
            <a:noFill/>
          </a:ln>
          <a:effectLst/>
        </p:spPr>
        <p:txBody>
          <a:bodyPr wrap="square" lIns="90000" tIns="118800" rIns="90000" bIns="118800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" b="0" dirty="0"/>
          </a:p>
        </p:txBody>
      </p:sp>
    </p:spTree>
    <p:extLst>
      <p:ext uri="{BB962C8B-B14F-4D97-AF65-F5344CB8AC3E}">
        <p14:creationId xmlns:p14="http://schemas.microsoft.com/office/powerpoint/2010/main" val="223525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FF5F6B-36A1-4848-89EC-A94C07F2D9C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6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B0BF9FCF-F1BA-410F-9660-75956588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543" y="2847914"/>
            <a:ext cx="6701346" cy="504000"/>
          </a:xfrm>
          <a:prstGeom prst="rect">
            <a:avLst/>
          </a:prstGeom>
          <a:solidFill>
            <a:srgbClr val="808080">
              <a:alpha val="25000"/>
            </a:srgbClr>
          </a:solidFill>
          <a:ln>
            <a:noFill/>
          </a:ln>
          <a:effectLst/>
        </p:spPr>
        <p:txBody>
          <a:bodyPr wrap="square" lIns="90000" tIns="118800" rIns="90000" bIns="118800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b="0" dirty="0"/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F10909C7-6FEF-4482-AC3C-823C5A06D575}"/>
              </a:ext>
            </a:extLst>
          </p:cNvPr>
          <p:cNvSpPr txBox="1">
            <a:spLocks/>
          </p:cNvSpPr>
          <p:nvPr/>
        </p:nvSpPr>
        <p:spPr>
          <a:xfrm>
            <a:off x="1540702" y="2413025"/>
            <a:ext cx="7251230" cy="276426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Introduction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motivations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fundamentals 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in practice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Selected new trends in systems architecture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Conclusion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2DEB3E-6C64-4907-86C6-B8EDAAB02AC4}"/>
              </a:ext>
            </a:extLst>
          </p:cNvPr>
          <p:cNvSpPr/>
          <p:nvPr/>
        </p:nvSpPr>
        <p:spPr>
          <a:xfrm>
            <a:off x="1359567" y="2362019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22" name="Espace réservé du texte 14">
            <a:extLst>
              <a:ext uri="{FF2B5EF4-FFF2-40B4-BE49-F238E27FC236}">
                <a16:creationId xmlns:a16="http://schemas.microsoft.com/office/drawing/2014/main" id="{1BFB6CCA-AF38-4313-82FF-2BF7A5974115}"/>
              </a:ext>
            </a:extLst>
          </p:cNvPr>
          <p:cNvSpPr txBox="1">
            <a:spLocks/>
          </p:cNvSpPr>
          <p:nvPr/>
        </p:nvSpPr>
        <p:spPr>
          <a:xfrm>
            <a:off x="1359567" y="2797584"/>
            <a:ext cx="504000" cy="50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/>
              <a:t>1</a:t>
            </a: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DE51C3-C42A-4AED-AFF9-CA3C3BBDE30E}"/>
              </a:ext>
            </a:extLst>
          </p:cNvPr>
          <p:cNvSpPr/>
          <p:nvPr/>
        </p:nvSpPr>
        <p:spPr>
          <a:xfrm>
            <a:off x="1359567" y="280904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821464-6D3B-411F-B1EE-973012ABF310}"/>
              </a:ext>
            </a:extLst>
          </p:cNvPr>
          <p:cNvSpPr/>
          <p:nvPr/>
        </p:nvSpPr>
        <p:spPr>
          <a:xfrm>
            <a:off x="1359567" y="328712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C7C89E-2276-4352-8C45-9A39E3C9B67D}"/>
              </a:ext>
            </a:extLst>
          </p:cNvPr>
          <p:cNvSpPr/>
          <p:nvPr/>
        </p:nvSpPr>
        <p:spPr>
          <a:xfrm>
            <a:off x="1359567" y="3741020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6949E7-4E3C-4E1E-81A1-D9F8F4A2BBB5}"/>
              </a:ext>
            </a:extLst>
          </p:cNvPr>
          <p:cNvSpPr/>
          <p:nvPr/>
        </p:nvSpPr>
        <p:spPr>
          <a:xfrm>
            <a:off x="1359567" y="419552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475F94-6FCE-4240-8E05-059581B1CA4C}"/>
              </a:ext>
            </a:extLst>
          </p:cNvPr>
          <p:cNvSpPr/>
          <p:nvPr/>
        </p:nvSpPr>
        <p:spPr>
          <a:xfrm>
            <a:off x="1359567" y="4662071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21408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Since 50 years, one knows how to compile a software</a:t>
            </a:r>
            <a:endParaRPr lang="en-US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9A73306-D097-4FC1-9FCF-75D4424C4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757" y="1660117"/>
            <a:ext cx="2806997" cy="258484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ED5FD18-3FFA-4F8D-873C-259FB4016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25" y="1587805"/>
            <a:ext cx="4226085" cy="2729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22C4F03-B2C4-4269-A538-17D288966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42" y="3250618"/>
            <a:ext cx="1601677" cy="160167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12E0C8A-30D7-4E83-88A4-A053E409DDC6}"/>
              </a:ext>
            </a:extLst>
          </p:cNvPr>
          <p:cNvSpPr txBox="1"/>
          <p:nvPr/>
        </p:nvSpPr>
        <p:spPr>
          <a:xfrm>
            <a:off x="1973991" y="5664354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Interpretation</a:t>
            </a:r>
            <a:r>
              <a:rPr lang="fr-FR" dirty="0"/>
              <a:t> or compilation</a:t>
            </a:r>
          </a:p>
        </p:txBody>
      </p:sp>
      <p:sp>
        <p:nvSpPr>
          <p:cNvPr id="13" name="Flèche courbée vers le haut 7">
            <a:extLst>
              <a:ext uri="{FF2B5EF4-FFF2-40B4-BE49-F238E27FC236}">
                <a16:creationId xmlns:a16="http://schemas.microsoft.com/office/drawing/2014/main" id="{B0045E95-F5DE-4C5E-8757-01A9EF7BD9EC}"/>
              </a:ext>
            </a:extLst>
          </p:cNvPr>
          <p:cNvSpPr/>
          <p:nvPr/>
        </p:nvSpPr>
        <p:spPr bwMode="auto">
          <a:xfrm>
            <a:off x="1531087" y="4784246"/>
            <a:ext cx="4263656" cy="731520"/>
          </a:xfrm>
          <a:prstGeom prst="curvedUpArrow">
            <a:avLst>
              <a:gd name="adj1" fmla="val 25000"/>
              <a:gd name="adj2" fmla="val 91023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13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And what if tomorrow, one could synthesize systems?</a:t>
            </a:r>
            <a:endParaRPr lang="en-US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437EE0-7C2B-4337-A797-2BFD4293A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757" y="1660117"/>
            <a:ext cx="2806997" cy="2584841"/>
          </a:xfrm>
          <a:prstGeom prst="rect">
            <a:avLst/>
          </a:prstGeom>
        </p:spPr>
      </p:pic>
      <p:sp>
        <p:nvSpPr>
          <p:cNvPr id="6" name="Flèche courbée vers le haut 10">
            <a:extLst>
              <a:ext uri="{FF2B5EF4-FFF2-40B4-BE49-F238E27FC236}">
                <a16:creationId xmlns:a16="http://schemas.microsoft.com/office/drawing/2014/main" id="{1279AE94-51EE-4BBE-BBE5-295C22F464EB}"/>
              </a:ext>
            </a:extLst>
          </p:cNvPr>
          <p:cNvSpPr/>
          <p:nvPr/>
        </p:nvSpPr>
        <p:spPr bwMode="auto">
          <a:xfrm>
            <a:off x="1531087" y="4784246"/>
            <a:ext cx="4263656" cy="731520"/>
          </a:xfrm>
          <a:prstGeom prst="curvedUpArrow">
            <a:avLst>
              <a:gd name="adj1" fmla="val 25000"/>
              <a:gd name="adj2" fmla="val 91023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DEE0EA4-768D-4FFB-B85F-69EB0E132502}"/>
              </a:ext>
            </a:extLst>
          </p:cNvPr>
          <p:cNvSpPr txBox="1"/>
          <p:nvPr/>
        </p:nvSpPr>
        <p:spPr>
          <a:xfrm>
            <a:off x="3025564" y="5664354"/>
            <a:ext cx="12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Synthesis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13FCEA3-BD6A-43DF-868D-1EF200FD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42" y="3328073"/>
            <a:ext cx="1762125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 vers le bas 15">
            <a:extLst>
              <a:ext uri="{FF2B5EF4-FFF2-40B4-BE49-F238E27FC236}">
                <a16:creationId xmlns:a16="http://schemas.microsoft.com/office/drawing/2014/main" id="{FBF5C686-1A82-4059-B0B0-069CDF80700E}"/>
              </a:ext>
            </a:extLst>
          </p:cNvPr>
          <p:cNvSpPr/>
          <p:nvPr/>
        </p:nvSpPr>
        <p:spPr bwMode="auto">
          <a:xfrm flipV="1">
            <a:off x="5246928" y="3750600"/>
            <a:ext cx="484632" cy="429960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0D4DB-DFB1-4EA0-A7B3-8010441A923A}"/>
              </a:ext>
            </a:extLst>
          </p:cNvPr>
          <p:cNvSpPr/>
          <p:nvPr/>
        </p:nvSpPr>
        <p:spPr bwMode="auto">
          <a:xfrm>
            <a:off x="4922873" y="4243950"/>
            <a:ext cx="2211574" cy="4223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3D printer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8048697-45D6-4C3A-924C-A38780F96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90" y="1660117"/>
            <a:ext cx="3795823" cy="20276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59351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What functional architecture for a system synthesis tool?</a:t>
            </a:r>
            <a:endParaRPr lang="en-US" sz="2000" b="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E5A1DD-FBDE-4AC8-845D-09FDB5E1D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46" y="3905420"/>
            <a:ext cx="1969210" cy="15813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7FDF439-60E9-4066-ABF1-5EB5CCE1E541}"/>
              </a:ext>
            </a:extLst>
          </p:cNvPr>
          <p:cNvSpPr txBox="1"/>
          <p:nvPr/>
        </p:nvSpPr>
        <p:spPr>
          <a:xfrm>
            <a:off x="1790733" y="5541133"/>
            <a:ext cx="177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/>
              <a:t>Multi-physics modelling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45B4C73-16D6-49D8-9FE0-CAE0EBFF4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19" y="1477926"/>
            <a:ext cx="6578574" cy="190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4FD6BFC-4277-4136-8B30-1D2715F3D6A2}"/>
              </a:ext>
            </a:extLst>
          </p:cNvPr>
          <p:cNvSpPr txBox="1"/>
          <p:nvPr/>
        </p:nvSpPr>
        <p:spPr>
          <a:xfrm>
            <a:off x="4006588" y="5541133"/>
            <a:ext cx="194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/>
              <a:t>Geometric </a:t>
            </a:r>
          </a:p>
          <a:p>
            <a:pPr algn="ctr"/>
            <a:r>
              <a:rPr lang="en-US" sz="1400" b="0" i="1" dirty="0"/>
              <a:t>modelling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790EC26-C9B1-404F-88C7-8CF1C2AB98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884" y="3905421"/>
            <a:ext cx="1969209" cy="158136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388F62A-876F-465C-A250-690E2726A7EB}"/>
              </a:ext>
            </a:extLst>
          </p:cNvPr>
          <p:cNvSpPr txBox="1"/>
          <p:nvPr/>
        </p:nvSpPr>
        <p:spPr>
          <a:xfrm>
            <a:off x="6313854" y="5541133"/>
            <a:ext cx="194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/>
              <a:t>Embedded systems modelling</a:t>
            </a:r>
          </a:p>
        </p:txBody>
      </p:sp>
      <p:sp>
        <p:nvSpPr>
          <p:cNvPr id="13" name="Chevron 11">
            <a:extLst>
              <a:ext uri="{FF2B5EF4-FFF2-40B4-BE49-F238E27FC236}">
                <a16:creationId xmlns:a16="http://schemas.microsoft.com/office/drawing/2014/main" id="{74E701FD-4258-47EB-9D69-62644DF01686}"/>
              </a:ext>
            </a:extLst>
          </p:cNvPr>
          <p:cNvSpPr/>
          <p:nvPr/>
        </p:nvSpPr>
        <p:spPr bwMode="auto">
          <a:xfrm>
            <a:off x="1382233" y="1158951"/>
            <a:ext cx="7198242" cy="4966531"/>
          </a:xfrm>
          <a:prstGeom prst="chevron">
            <a:avLst>
              <a:gd name="adj" fmla="val 0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charset="0"/>
              </a:rPr>
              <a:t>System Synthesis</a:t>
            </a:r>
            <a:endParaRPr kumimoji="0" lang="en-US" sz="140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E900034-5B4D-4DC4-A86F-078FC9658A8E}"/>
              </a:ext>
            </a:extLst>
          </p:cNvPr>
          <p:cNvCxnSpPr/>
          <p:nvPr/>
        </p:nvCxnSpPr>
        <p:spPr bwMode="auto">
          <a:xfrm>
            <a:off x="2622872" y="3338631"/>
            <a:ext cx="0" cy="545358"/>
          </a:xfrm>
          <a:prstGeom prst="lin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19B1865-FFFF-4572-9165-4C5DED41B498}"/>
              </a:ext>
            </a:extLst>
          </p:cNvPr>
          <p:cNvCxnSpPr>
            <a:stCxn id="7" idx="2"/>
          </p:cNvCxnSpPr>
          <p:nvPr/>
        </p:nvCxnSpPr>
        <p:spPr bwMode="auto">
          <a:xfrm flipH="1">
            <a:off x="4978222" y="3379383"/>
            <a:ext cx="2584" cy="526904"/>
          </a:xfrm>
          <a:prstGeom prst="lin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B3055CB-58C8-46CC-B456-75CFD4B5B17E}"/>
              </a:ext>
            </a:extLst>
          </p:cNvPr>
          <p:cNvCxnSpPr/>
          <p:nvPr/>
        </p:nvCxnSpPr>
        <p:spPr bwMode="auto">
          <a:xfrm>
            <a:off x="7285488" y="3338631"/>
            <a:ext cx="0" cy="539558"/>
          </a:xfrm>
          <a:prstGeom prst="lin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2E776EED-BE84-489E-9A3E-B9C734A5FAC1}"/>
              </a:ext>
            </a:extLst>
          </p:cNvPr>
          <p:cNvSpPr txBox="1"/>
          <p:nvPr/>
        </p:nvSpPr>
        <p:spPr>
          <a:xfrm>
            <a:off x="3660729" y="3403294"/>
            <a:ext cx="289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/>
              <a:t>“Functional” modelling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DBAD2B-DD6F-4D53-AE44-5C1B11A26630}"/>
              </a:ext>
            </a:extLst>
          </p:cNvPr>
          <p:cNvSpPr/>
          <p:nvPr/>
        </p:nvSpPr>
        <p:spPr bwMode="auto">
          <a:xfrm>
            <a:off x="393402" y="1477926"/>
            <a:ext cx="648584" cy="18607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Arial" charset="0"/>
              </a:rPr>
              <a:t>INTEGRATION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LOGICS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749C2F-1889-4C40-B624-980243A06304}"/>
              </a:ext>
            </a:extLst>
          </p:cNvPr>
          <p:cNvSpPr/>
          <p:nvPr/>
        </p:nvSpPr>
        <p:spPr bwMode="auto">
          <a:xfrm>
            <a:off x="393402" y="3935455"/>
            <a:ext cx="648584" cy="18048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COMPONENTS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FC03BE7-4493-4141-9BA2-1665EFAD930F}"/>
              </a:ext>
            </a:extLst>
          </p:cNvPr>
          <p:cNvCxnSpPr/>
          <p:nvPr/>
        </p:nvCxnSpPr>
        <p:spPr bwMode="auto">
          <a:xfrm>
            <a:off x="318973" y="3697620"/>
            <a:ext cx="8559209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8FC6D1EB-B362-446D-B1BF-3E961C402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77" y="3379383"/>
            <a:ext cx="372434" cy="3279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0542647-E333-41C8-8824-C4D737D30F10}"/>
              </a:ext>
            </a:extLst>
          </p:cNvPr>
          <p:cNvSpPr/>
          <p:nvPr/>
        </p:nvSpPr>
        <p:spPr bwMode="auto">
          <a:xfrm>
            <a:off x="2569950" y="1963477"/>
            <a:ext cx="5071730" cy="9303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“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Functional Digital Mockup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”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34E67C5-9EA2-4E4B-9B2D-C61AFE9AEE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19" y="3935455"/>
            <a:ext cx="1969210" cy="158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What fundamentals for a system synthesis tool?</a:t>
            </a:r>
            <a:endParaRPr lang="en-US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ED61DA-2943-4F73-9E74-A9AB05874D27}"/>
              </a:ext>
            </a:extLst>
          </p:cNvPr>
          <p:cNvSpPr txBox="1"/>
          <p:nvPr/>
        </p:nvSpPr>
        <p:spPr>
          <a:xfrm>
            <a:off x="323765" y="1641270"/>
            <a:ext cx="42373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>
              <a:lnSpc>
                <a:spcPts val="21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The central target paradigm: </a:t>
            </a:r>
            <a:r>
              <a:rPr lang="en-US" sz="1600" b="0" dirty="0"/>
              <a:t>a </a:t>
            </a:r>
            <a:r>
              <a:rPr lang="en-US" sz="1600" b="1" dirty="0">
                <a:solidFill>
                  <a:srgbClr val="FF0000"/>
                </a:solidFill>
              </a:rPr>
              <a:t>“system-oriented” programming language</a:t>
            </a:r>
            <a:r>
              <a:rPr lang="en-US" sz="1600" b="0" dirty="0"/>
              <a:t>, constructed on a </a:t>
            </a:r>
            <a:r>
              <a:rPr lang="en-US" sz="1600" b="1" dirty="0">
                <a:solidFill>
                  <a:srgbClr val="993366"/>
                </a:solidFill>
              </a:rPr>
              <a:t>rigorous systemic semantics</a:t>
            </a:r>
            <a:r>
              <a:rPr lang="en-US" sz="1600" b="0" dirty="0"/>
              <a:t>, allowing to specify a system in a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b="1" dirty="0">
                <a:solidFill>
                  <a:srgbClr val="003399"/>
                </a:solidFill>
              </a:rPr>
              <a:t>completely non-ambiguous way</a:t>
            </a:r>
          </a:p>
          <a:p>
            <a:pPr algn="l">
              <a:lnSpc>
                <a:spcPts val="2100"/>
              </a:lnSpc>
              <a:spcBef>
                <a:spcPts val="1200"/>
              </a:spcBef>
            </a:pPr>
            <a:endParaRPr lang="en-US" sz="1600" dirty="0"/>
          </a:p>
          <a:p>
            <a:pPr marL="180975" indent="-180975" algn="l">
              <a:lnSpc>
                <a:spcPts val="21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The target modelling activity: </a:t>
            </a:r>
            <a:r>
              <a:rPr lang="en-US" sz="1600" b="0" dirty="0"/>
              <a:t>a </a:t>
            </a:r>
            <a:r>
              <a:rPr lang="en-US" sz="1600" b="1" dirty="0">
                <a:solidFill>
                  <a:srgbClr val="003399"/>
                </a:solidFill>
              </a:rPr>
              <a:t>“programming” process for a system</a:t>
            </a:r>
            <a:r>
              <a:rPr lang="en-US" sz="1600" dirty="0">
                <a:solidFill>
                  <a:srgbClr val="003399"/>
                </a:solidFill>
              </a:rPr>
              <a:t>, </a:t>
            </a:r>
            <a:r>
              <a:rPr lang="en-US" sz="1600" b="0" dirty="0"/>
              <a:t>seen as an </a:t>
            </a:r>
            <a:r>
              <a:rPr lang="en-US" sz="1600" b="1" dirty="0">
                <a:solidFill>
                  <a:srgbClr val="FF0000"/>
                </a:solidFill>
              </a:rPr>
              <a:t>abstract machine </a:t>
            </a:r>
            <a:r>
              <a:rPr lang="en-US" sz="1600" b="0" dirty="0"/>
              <a:t>managing and transforming </a:t>
            </a:r>
            <a:r>
              <a:rPr lang="en-US" sz="1600" b="1" dirty="0">
                <a:solidFill>
                  <a:srgbClr val="993366"/>
                </a:solidFill>
              </a:rPr>
              <a:t>multi-scale physical, data and informational flows </a:t>
            </a:r>
            <a:r>
              <a:rPr lang="en-US" sz="1600" b="0" dirty="0"/>
              <a:t>along a  </a:t>
            </a:r>
            <a:r>
              <a:rPr lang="en-US" sz="1600" b="1" dirty="0">
                <a:solidFill>
                  <a:srgbClr val="993366"/>
                </a:solidFill>
              </a:rPr>
              <a:t>multi-scale discrete time</a:t>
            </a:r>
            <a:r>
              <a:rPr lang="en-US" sz="1600" b="1" dirty="0"/>
              <a:t>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A4E210-2531-4B9C-920D-BF7D6E05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61" y="1439132"/>
            <a:ext cx="3828164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A7C0C69-22C4-405E-82EE-59DA3E0F42FE}"/>
              </a:ext>
            </a:extLst>
          </p:cNvPr>
          <p:cNvSpPr txBox="1"/>
          <p:nvPr/>
        </p:nvSpPr>
        <p:spPr>
          <a:xfrm>
            <a:off x="5415592" y="5044815"/>
            <a:ext cx="2735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/>
              <a:t>Example of the first steps toward a system-oriented language (BIP – Joseph </a:t>
            </a:r>
            <a:r>
              <a:rPr lang="en-US" sz="1400" b="0" i="1" dirty="0" err="1"/>
              <a:t>Sifakis</a:t>
            </a:r>
            <a:r>
              <a:rPr lang="en-US" sz="1400" b="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46947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The scientific issue to solve (1/2)</a:t>
            </a:r>
            <a:endParaRPr lang="en-US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791E4C-5ABF-4214-8EFB-FB9189676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4" y="1620085"/>
            <a:ext cx="4130705" cy="37800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8A440B4-275D-4A71-A52A-EF639CBBA887}"/>
              </a:ext>
            </a:extLst>
          </p:cNvPr>
          <p:cNvSpPr txBox="1"/>
          <p:nvPr/>
        </p:nvSpPr>
        <p:spPr>
          <a:xfrm>
            <a:off x="1921736" y="5495165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Syntax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957A0E8-45D6-43A0-9BFA-ACD58F5A896B}"/>
              </a:ext>
            </a:extLst>
          </p:cNvPr>
          <p:cNvSpPr txBox="1"/>
          <p:nvPr/>
        </p:nvSpPr>
        <p:spPr>
          <a:xfrm>
            <a:off x="5651200" y="1511457"/>
            <a:ext cx="315255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Denotational semantics:</a:t>
            </a:r>
          </a:p>
          <a:p>
            <a:pPr algn="ctr">
              <a:spcBef>
                <a:spcPts val="600"/>
              </a:spcBef>
            </a:pPr>
            <a:r>
              <a:rPr lang="en-US" sz="1600" b="0" dirty="0"/>
              <a:t>Logical syntax describing the mathematical object (function) associated with a program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51A218C-55A7-4288-92BD-26CD05BB50C8}"/>
              </a:ext>
            </a:extLst>
          </p:cNvPr>
          <p:cNvSpPr txBox="1"/>
          <p:nvPr/>
        </p:nvSpPr>
        <p:spPr>
          <a:xfrm>
            <a:off x="5603672" y="4473032"/>
            <a:ext cx="301932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b="1" dirty="0"/>
              <a:t>Operational semantics:</a:t>
            </a:r>
          </a:p>
          <a:p>
            <a:pPr algn="ctr">
              <a:spcBef>
                <a:spcPts val="600"/>
              </a:spcBef>
            </a:pPr>
            <a:r>
              <a:rPr lang="en-US" sz="1600" b="0" dirty="0"/>
              <a:t>Logical syntax describing the dynamics of the program (i.e. what is doing the program)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204886D-B177-41A8-BF1D-FDE9F8FCA2A8}"/>
              </a:ext>
            </a:extLst>
          </p:cNvPr>
          <p:cNvCxnSpPr/>
          <p:nvPr/>
        </p:nvCxnSpPr>
        <p:spPr bwMode="auto">
          <a:xfrm>
            <a:off x="6990902" y="2697518"/>
            <a:ext cx="0" cy="1683097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Flèche droite 39">
            <a:extLst>
              <a:ext uri="{FF2B5EF4-FFF2-40B4-BE49-F238E27FC236}">
                <a16:creationId xmlns:a16="http://schemas.microsoft.com/office/drawing/2014/main" id="{C654BDA7-08D3-4B32-957E-8D1D9BE1D788}"/>
              </a:ext>
            </a:extLst>
          </p:cNvPr>
          <p:cNvSpPr/>
          <p:nvPr/>
        </p:nvSpPr>
        <p:spPr bwMode="auto">
          <a:xfrm>
            <a:off x="4625158" y="1801603"/>
            <a:ext cx="978408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lèche droite 40">
            <a:extLst>
              <a:ext uri="{FF2B5EF4-FFF2-40B4-BE49-F238E27FC236}">
                <a16:creationId xmlns:a16="http://schemas.microsoft.com/office/drawing/2014/main" id="{B93F8E4F-1C74-47D8-A440-93F61DDCFAC7}"/>
              </a:ext>
            </a:extLst>
          </p:cNvPr>
          <p:cNvSpPr/>
          <p:nvPr/>
        </p:nvSpPr>
        <p:spPr bwMode="auto">
          <a:xfrm>
            <a:off x="4625052" y="4688479"/>
            <a:ext cx="978408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71DA8C-B23D-4349-9F8A-0F6B07D27AD1}"/>
              </a:ext>
            </a:extLst>
          </p:cNvPr>
          <p:cNvSpPr/>
          <p:nvPr/>
        </p:nvSpPr>
        <p:spPr>
          <a:xfrm>
            <a:off x="3143673" y="1919261"/>
            <a:ext cx="1027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Program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B8EBAE5-299F-4CA4-9F4E-D4FB82DAA5FA}"/>
              </a:ext>
            </a:extLst>
          </p:cNvPr>
          <p:cNvSpPr txBox="1"/>
          <p:nvPr/>
        </p:nvSpPr>
        <p:spPr>
          <a:xfrm>
            <a:off x="5470967" y="2971509"/>
            <a:ext cx="328473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0" i="1" dirty="0"/>
              <a:t>Equivalence theorems</a:t>
            </a:r>
          </a:p>
          <a:p>
            <a:pPr algn="ctr"/>
            <a:r>
              <a:rPr lang="en-US" sz="1600" b="0" i="1" dirty="0"/>
              <a:t>(that guarantee that the program execution is the one which is described by its syntax)</a:t>
            </a:r>
          </a:p>
        </p:txBody>
      </p:sp>
    </p:spTree>
    <p:extLst>
      <p:ext uri="{BB962C8B-B14F-4D97-AF65-F5344CB8AC3E}">
        <p14:creationId xmlns:p14="http://schemas.microsoft.com/office/powerpoint/2010/main" val="26292393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The scientific issue to solve (2/2)</a:t>
            </a:r>
            <a:endParaRPr lang="en-US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9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2019CB-EBCA-4D23-8ED1-AE2B8CCC8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3" y="1620085"/>
            <a:ext cx="4130705" cy="37400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3F219A8-19A4-408B-B503-B67FD87096DC}"/>
              </a:ext>
            </a:extLst>
          </p:cNvPr>
          <p:cNvSpPr txBox="1"/>
          <p:nvPr/>
        </p:nvSpPr>
        <p:spPr>
          <a:xfrm>
            <a:off x="1887272" y="5495165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Syntax?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3A6B06-B761-4C11-9B53-F80510CD4D27}"/>
              </a:ext>
            </a:extLst>
          </p:cNvPr>
          <p:cNvSpPr txBox="1"/>
          <p:nvPr/>
        </p:nvSpPr>
        <p:spPr>
          <a:xfrm>
            <a:off x="5583202" y="1511457"/>
            <a:ext cx="33404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Denotational semantics</a:t>
            </a:r>
          </a:p>
          <a:p>
            <a:pPr algn="ctr">
              <a:spcBef>
                <a:spcPts val="600"/>
              </a:spcBef>
            </a:pPr>
            <a:r>
              <a:rPr lang="en-US" sz="1600" b="0" dirty="0"/>
              <a:t>Logical syntax describing the mathematical object (</a:t>
            </a:r>
            <a:r>
              <a:rPr lang="en-US" sz="1600" b="1" dirty="0">
                <a:solidFill>
                  <a:srgbClr val="FF0000"/>
                </a:solidFill>
              </a:rPr>
              <a:t>formal system</a:t>
            </a:r>
            <a:r>
              <a:rPr lang="en-US" sz="1600" b="0" dirty="0"/>
              <a:t>) associated with a system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7239AB-530B-496C-B00D-A06C13678C65}"/>
              </a:ext>
            </a:extLst>
          </p:cNvPr>
          <p:cNvSpPr txBox="1"/>
          <p:nvPr/>
        </p:nvSpPr>
        <p:spPr>
          <a:xfrm>
            <a:off x="5603672" y="4473032"/>
            <a:ext cx="301932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</a:rPr>
              <a:t>Operational semantics? </a:t>
            </a:r>
          </a:p>
          <a:p>
            <a:pPr algn="ctr">
              <a:spcBef>
                <a:spcPts val="600"/>
              </a:spcBef>
            </a:pPr>
            <a:r>
              <a:rPr lang="en-US" sz="1600" b="0" dirty="0"/>
              <a:t>Logical syntax describing the dynamics of the system (i.e. what is doing the system)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824C5CA-0345-40B7-9F4D-8639427786BC}"/>
              </a:ext>
            </a:extLst>
          </p:cNvPr>
          <p:cNvCxnSpPr/>
          <p:nvPr/>
        </p:nvCxnSpPr>
        <p:spPr bwMode="auto">
          <a:xfrm>
            <a:off x="6990902" y="2697518"/>
            <a:ext cx="0" cy="1683097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Flèche droite 39">
            <a:extLst>
              <a:ext uri="{FF2B5EF4-FFF2-40B4-BE49-F238E27FC236}">
                <a16:creationId xmlns:a16="http://schemas.microsoft.com/office/drawing/2014/main" id="{F7615B64-8F6C-466E-9582-AD3E5FE49B7F}"/>
              </a:ext>
            </a:extLst>
          </p:cNvPr>
          <p:cNvSpPr/>
          <p:nvPr/>
        </p:nvSpPr>
        <p:spPr bwMode="auto">
          <a:xfrm>
            <a:off x="4625158" y="1801603"/>
            <a:ext cx="978408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lèche droite 40">
            <a:extLst>
              <a:ext uri="{FF2B5EF4-FFF2-40B4-BE49-F238E27FC236}">
                <a16:creationId xmlns:a16="http://schemas.microsoft.com/office/drawing/2014/main" id="{7EA6A328-0DFF-4BAD-AF25-3D40FE72F799}"/>
              </a:ext>
            </a:extLst>
          </p:cNvPr>
          <p:cNvSpPr/>
          <p:nvPr/>
        </p:nvSpPr>
        <p:spPr bwMode="auto">
          <a:xfrm>
            <a:off x="4625052" y="4688479"/>
            <a:ext cx="978408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63102-A187-4F25-A10F-4DCE768A87F2}"/>
              </a:ext>
            </a:extLst>
          </p:cNvPr>
          <p:cNvSpPr/>
          <p:nvPr/>
        </p:nvSpPr>
        <p:spPr>
          <a:xfrm>
            <a:off x="3223025" y="1801603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System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9BE0235-7129-4A68-B7C4-F0865BF59FF4}"/>
              </a:ext>
            </a:extLst>
          </p:cNvPr>
          <p:cNvSpPr txBox="1"/>
          <p:nvPr/>
        </p:nvSpPr>
        <p:spPr>
          <a:xfrm>
            <a:off x="5470967" y="2971509"/>
            <a:ext cx="328473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0" i="1" dirty="0">
                <a:solidFill>
                  <a:srgbClr val="FF0000"/>
                </a:solidFill>
              </a:rPr>
              <a:t>Equivalence theorems?</a:t>
            </a:r>
          </a:p>
          <a:p>
            <a:pPr algn="ctr"/>
            <a:r>
              <a:rPr lang="en-US" sz="1600" b="0" i="1" dirty="0"/>
              <a:t>(that guarantee that the system execution is the one which is described by its syntax)</a:t>
            </a:r>
          </a:p>
        </p:txBody>
      </p:sp>
    </p:spTree>
    <p:extLst>
      <p:ext uri="{BB962C8B-B14F-4D97-AF65-F5344CB8AC3E}">
        <p14:creationId xmlns:p14="http://schemas.microsoft.com/office/powerpoint/2010/main" val="1172480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 of contents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FF5F6B-36A1-4848-89EC-A94C07F2D9CF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2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6BFDD094-2CEB-49A7-A8F5-BDE216157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543" y="4611084"/>
            <a:ext cx="6701346" cy="504000"/>
          </a:xfrm>
          <a:prstGeom prst="rect">
            <a:avLst/>
          </a:prstGeom>
          <a:solidFill>
            <a:srgbClr val="808080">
              <a:alpha val="25000"/>
            </a:srgbClr>
          </a:solidFill>
          <a:ln>
            <a:noFill/>
          </a:ln>
          <a:effectLst/>
        </p:spPr>
        <p:txBody>
          <a:bodyPr wrap="square" lIns="90000" tIns="118800" rIns="90000" bIns="118800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b="0" dirty="0"/>
          </a:p>
        </p:txBody>
      </p:sp>
      <p:sp>
        <p:nvSpPr>
          <p:cNvPr id="24" name="Espace réservé du contenu 1">
            <a:extLst>
              <a:ext uri="{FF2B5EF4-FFF2-40B4-BE49-F238E27FC236}">
                <a16:creationId xmlns:a16="http://schemas.microsoft.com/office/drawing/2014/main" id="{1DA54502-9665-44FB-8108-18D46B484B55}"/>
              </a:ext>
            </a:extLst>
          </p:cNvPr>
          <p:cNvSpPr txBox="1">
            <a:spLocks/>
          </p:cNvSpPr>
          <p:nvPr/>
        </p:nvSpPr>
        <p:spPr>
          <a:xfrm>
            <a:off x="1540702" y="2413025"/>
            <a:ext cx="7251230" cy="276426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Introduction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motivations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fundamentals 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Systems architecture in practice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Selected new trends in systems architecture</a:t>
            </a:r>
          </a:p>
          <a:p>
            <a:pPr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b="1" dirty="0"/>
              <a:t>Conclusion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0D116E-5F0D-489C-9CAC-9144B7E258D6}"/>
              </a:ext>
            </a:extLst>
          </p:cNvPr>
          <p:cNvSpPr/>
          <p:nvPr/>
        </p:nvSpPr>
        <p:spPr>
          <a:xfrm>
            <a:off x="1359567" y="2362019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88533D01-2EA8-44FA-90E6-8A41F579F3C9}"/>
              </a:ext>
            </a:extLst>
          </p:cNvPr>
          <p:cNvSpPr txBox="1">
            <a:spLocks/>
          </p:cNvSpPr>
          <p:nvPr/>
        </p:nvSpPr>
        <p:spPr>
          <a:xfrm>
            <a:off x="1359567" y="2797584"/>
            <a:ext cx="504000" cy="50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/>
              <a:t>1</a:t>
            </a:r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DE985D-A433-4D1D-A622-7A9E1D40EC92}"/>
              </a:ext>
            </a:extLst>
          </p:cNvPr>
          <p:cNvSpPr/>
          <p:nvPr/>
        </p:nvSpPr>
        <p:spPr>
          <a:xfrm>
            <a:off x="1359567" y="280904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999FA8-FF89-47D9-9920-95B941A5B44C}"/>
              </a:ext>
            </a:extLst>
          </p:cNvPr>
          <p:cNvSpPr/>
          <p:nvPr/>
        </p:nvSpPr>
        <p:spPr>
          <a:xfrm>
            <a:off x="1359567" y="328712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DC21C0-1847-4C01-8B4D-423B044F9B2C}"/>
              </a:ext>
            </a:extLst>
          </p:cNvPr>
          <p:cNvSpPr/>
          <p:nvPr/>
        </p:nvSpPr>
        <p:spPr>
          <a:xfrm>
            <a:off x="1359567" y="3741020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128C1D-76EA-46B5-9492-03F7CDF57BF9}"/>
              </a:ext>
            </a:extLst>
          </p:cNvPr>
          <p:cNvSpPr/>
          <p:nvPr/>
        </p:nvSpPr>
        <p:spPr>
          <a:xfrm>
            <a:off x="1359567" y="4195524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2C8040-98F3-49C8-AD89-B5A37E18F792}"/>
              </a:ext>
            </a:extLst>
          </p:cNvPr>
          <p:cNvSpPr/>
          <p:nvPr/>
        </p:nvSpPr>
        <p:spPr>
          <a:xfrm>
            <a:off x="1359567" y="4662071"/>
            <a:ext cx="504000" cy="504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965026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 key role: the systems architect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87375" y="1042359"/>
            <a:ext cx="83486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77825" indent="-377825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</a:pPr>
            <a:r>
              <a:rPr lang="en-US" b="1" dirty="0">
                <a:solidFill>
                  <a:srgbClr val="003366"/>
                </a:solidFill>
                <a:cs typeface="Arial" pitchFamily="34" charset="0"/>
              </a:rPr>
              <a:t>1 – </a:t>
            </a:r>
            <a:r>
              <a:rPr lang="en-US" b="1" dirty="0">
                <a:solidFill>
                  <a:srgbClr val="F60A31"/>
                </a:solidFill>
                <a:cs typeface="Arial" pitchFamily="34" charset="0"/>
              </a:rPr>
              <a:t>Architects definitely have a technical profile: </a:t>
            </a:r>
          </a:p>
          <a:p>
            <a:pPr marL="803275" lvl="1" indent="-23495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They want to complete everything they start</a:t>
            </a:r>
          </a:p>
          <a:p>
            <a:pPr marL="803275" lvl="1" indent="-23495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They have a rigorous &amp; analytical position and can “drill down” when necessary</a:t>
            </a:r>
          </a:p>
          <a:p>
            <a:pPr marL="803275" lvl="1" indent="-23495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They work in well-defined perimeters</a:t>
            </a:r>
          </a:p>
          <a:p>
            <a:pPr marL="803275" lvl="1" indent="-23495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They are business &amp; short-tem-oriented</a:t>
            </a:r>
          </a:p>
          <a:p>
            <a:pPr marL="377825" indent="-377825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2 – </a:t>
            </a:r>
            <a:r>
              <a:rPr lang="en-US" b="1" dirty="0">
                <a:solidFill>
                  <a:srgbClr val="F60A31"/>
                </a:solidFill>
                <a:cs typeface="Arial" pitchFamily="34" charset="0"/>
              </a:rPr>
              <a:t>But good architects think different from many engineers: </a:t>
            </a:r>
          </a:p>
          <a:p>
            <a:pPr marL="803275" lvl="1" indent="-23495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They look beyond the system boundary</a:t>
            </a:r>
          </a:p>
          <a:p>
            <a:pPr marL="1260475" lvl="2" indent="-23495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They are receptive to commercial, political and cultural aspects</a:t>
            </a:r>
          </a:p>
          <a:p>
            <a:pPr marL="1260475" lvl="2" indent="-23495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They think « solutions » and « stakeholders »</a:t>
            </a:r>
          </a:p>
          <a:p>
            <a:pPr marL="1260475" lvl="2" indent="-23495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They always keep in mind the big picture</a:t>
            </a:r>
          </a:p>
          <a:p>
            <a:pPr marL="803275" lvl="1" indent="-23495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They know modeling and innovation</a:t>
            </a:r>
          </a:p>
          <a:p>
            <a:pPr marL="1260475" lvl="2" indent="-23495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They develop mental visualization capabilities</a:t>
            </a:r>
          </a:p>
          <a:p>
            <a:pPr marL="1260475" lvl="2" indent="-23495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They can navigate through different design levels</a:t>
            </a:r>
          </a:p>
          <a:p>
            <a:pPr marL="1260475" lvl="2" indent="-23495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They push innovation, while staying in logical and constrained frameworks</a:t>
            </a:r>
          </a:p>
          <a:p>
            <a:pPr marL="803275" lvl="1" indent="-23495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They help organizations select balanced trade-offs</a:t>
            </a:r>
          </a:p>
          <a:p>
            <a:pPr marL="1260475" lvl="2" indent="-23495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They tolerate ambiguity &amp; combine their left and right-brain skills</a:t>
            </a:r>
          </a:p>
          <a:p>
            <a:pPr marL="1260475" lvl="2" indent="-23495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They are communicators and facilitate decision-making</a:t>
            </a:r>
          </a:p>
          <a:p>
            <a:pPr marL="1260475" lvl="2" indent="-23495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They manage system risks</a:t>
            </a:r>
          </a:p>
        </p:txBody>
      </p:sp>
      <p:sp>
        <p:nvSpPr>
          <p:cNvPr id="6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pic>
        <p:nvPicPr>
          <p:cNvPr id="7" name="Image 5">
            <a:extLst>
              <a:ext uri="{FF2B5EF4-FFF2-40B4-BE49-F238E27FC236}">
                <a16:creationId xmlns:a16="http://schemas.microsoft.com/office/drawing/2014/main" id="{464FCDFF-441C-4EFA-B57D-AC77B63F1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39" y="158669"/>
            <a:ext cx="1959643" cy="11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9208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7"/>
          <p:cNvSpPr txBox="1">
            <a:spLocks noChangeArrowheads="1"/>
          </p:cNvSpPr>
          <p:nvPr/>
        </p:nvSpPr>
        <p:spPr bwMode="auto">
          <a:xfrm>
            <a:off x="1906588" y="188639"/>
            <a:ext cx="7058025" cy="172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5250">
              <a:defRPr/>
            </a:pPr>
            <a:endParaRPr lang="fr-FR" altLang="fr-FR" sz="2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ZoneTexte 7"/>
          <p:cNvSpPr txBox="1">
            <a:spLocks noChangeArrowheads="1"/>
          </p:cNvSpPr>
          <p:nvPr/>
        </p:nvSpPr>
        <p:spPr bwMode="auto">
          <a:xfrm>
            <a:off x="1979613" y="396295"/>
            <a:ext cx="691356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fr-FR" sz="1600" b="1" dirty="0">
                <a:solidFill>
                  <a:srgbClr val="00B0F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C.E.S.A.M.E.S. INSTITUT </a:t>
            </a:r>
            <a:br>
              <a:rPr lang="en-US" altLang="fr-FR" sz="15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altLang="fr-FR" sz="15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Limited Company registered in Paris under RCS 529 638 314</a:t>
            </a:r>
            <a:br>
              <a:rPr lang="en-US" altLang="fr-FR" sz="15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altLang="fr-FR" sz="15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Legal Address: 15, rue La Fayette – 75009 PARIS – France</a:t>
            </a:r>
            <a:br>
              <a:rPr lang="en-US" altLang="fr-FR" sz="15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altLang="fr-FR" sz="15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Contact: </a:t>
            </a:r>
            <a:r>
              <a:rPr lang="en-US" altLang="fr-FR" sz="1500" u="sng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contact@cesames.net</a:t>
            </a:r>
            <a:br>
              <a:rPr lang="en-US" altLang="fr-FR" sz="1500" u="sng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altLang="fr-FR" sz="15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Phone: +33 (0)1 40 15 54 20</a:t>
            </a: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316" name="Image 6" descr="shutterstock_159333275.jpg"/>
          <p:cNvPicPr>
            <a:picLocks noChangeAspect="1"/>
          </p:cNvPicPr>
          <p:nvPr/>
        </p:nvPicPr>
        <p:blipFill>
          <a:blip r:embed="rId3" cstate="print"/>
          <a:srcRect b="10007"/>
          <a:stretch>
            <a:fillRect/>
          </a:stretch>
        </p:blipFill>
        <p:spPr bwMode="auto">
          <a:xfrm>
            <a:off x="179388" y="1916831"/>
            <a:ext cx="8785225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56761" y="5681926"/>
            <a:ext cx="6230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Architecting a complex world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© C.E.S.A.M.E.S. INSTITUT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88639"/>
            <a:ext cx="1663287" cy="16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System issue 1 – Addressing critical integration issues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8ECA1-A2C7-41CD-BA9B-FCBED8DFBC35}"/>
              </a:ext>
            </a:extLst>
          </p:cNvPr>
          <p:cNvSpPr/>
          <p:nvPr/>
        </p:nvSpPr>
        <p:spPr>
          <a:xfrm>
            <a:off x="1221318" y="5825474"/>
            <a:ext cx="6701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3399"/>
                </a:solidFill>
              </a:rPr>
              <a:t>Systems engineering is born in 1950-1980 </a:t>
            </a:r>
            <a:r>
              <a:rPr lang="en-US" sz="1600" dirty="0"/>
              <a:t>within </a:t>
            </a:r>
            <a:r>
              <a:rPr lang="en-US" sz="1600" b="1" dirty="0">
                <a:solidFill>
                  <a:srgbClr val="FF0000"/>
                </a:solidFill>
              </a:rPr>
              <a:t>defense &amp; space </a:t>
            </a:r>
            <a:r>
              <a:rPr lang="en-US" sz="1600" dirty="0"/>
              <a:t>as a key tool to solve the critical integration issues of this industry</a:t>
            </a: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839231-3B9C-4920-B331-C02F9AB79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29" y="1047468"/>
            <a:ext cx="2927396" cy="3837131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D5FDE48-AA63-460E-B339-6BBF1421D9DD}"/>
              </a:ext>
            </a:extLst>
          </p:cNvPr>
          <p:cNvCxnSpPr/>
          <p:nvPr/>
        </p:nvCxnSpPr>
        <p:spPr>
          <a:xfrm>
            <a:off x="1344693" y="3453204"/>
            <a:ext cx="7637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78F53E8-BA5A-41EF-A45F-182121110A51}"/>
              </a:ext>
            </a:extLst>
          </p:cNvPr>
          <p:cNvCxnSpPr/>
          <p:nvPr/>
        </p:nvCxnSpPr>
        <p:spPr>
          <a:xfrm>
            <a:off x="1438644" y="2110292"/>
            <a:ext cx="66984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79B0957-D96B-49E3-A7F9-3C302C0F7879}"/>
              </a:ext>
            </a:extLst>
          </p:cNvPr>
          <p:cNvCxnSpPr/>
          <p:nvPr/>
        </p:nvCxnSpPr>
        <p:spPr>
          <a:xfrm>
            <a:off x="1344693" y="1416959"/>
            <a:ext cx="7637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EA2998CC-5CC6-4305-9EF6-498F7F2574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3" y="1885278"/>
            <a:ext cx="675042" cy="4500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8F5A541-7155-43CF-BF7D-64BDA5D357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31" y="3228190"/>
            <a:ext cx="665626" cy="4500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44BBADB-1967-4EA4-92CC-98EF06A5E1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3" y="1191945"/>
            <a:ext cx="675042" cy="45002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3008F82-B7C6-46A3-89A2-EA76FB8A4EEE}"/>
              </a:ext>
            </a:extLst>
          </p:cNvPr>
          <p:cNvSpPr txBox="1"/>
          <p:nvPr/>
        </p:nvSpPr>
        <p:spPr>
          <a:xfrm>
            <a:off x="649219" y="4980388"/>
            <a:ext cx="3352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Europa launcher: 1964-1970</a:t>
            </a:r>
          </a:p>
          <a:p>
            <a:pPr algn="ctr"/>
            <a:r>
              <a:rPr lang="en-US" sz="1400" i="1" dirty="0"/>
              <a:t>No success on 6 attempts due to lack of cooperation between main contributors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2CBCEA1-4146-4C44-AACE-9649D330C925}"/>
              </a:ext>
            </a:extLst>
          </p:cNvPr>
          <p:cNvSpPr txBox="1"/>
          <p:nvPr/>
        </p:nvSpPr>
        <p:spPr>
          <a:xfrm>
            <a:off x="3985487" y="4460428"/>
            <a:ext cx="4766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First submarine missiles: 1970-1980</a:t>
            </a:r>
          </a:p>
          <a:p>
            <a:pPr algn="ctr"/>
            <a:r>
              <a:rPr lang="en-US" sz="1400" i="1" dirty="0"/>
              <a:t>Crash due to lack of cooperation between </a:t>
            </a:r>
          </a:p>
          <a:p>
            <a:pPr algn="ctr"/>
            <a:r>
              <a:rPr lang="en-US" sz="1400" i="1" dirty="0"/>
              <a:t>subsea &amp; air engineering departments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6BF8A36-8911-49E9-B15A-0CB566650C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72" y="1674247"/>
            <a:ext cx="3970573" cy="266028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Forme libre 24">
            <a:extLst>
              <a:ext uri="{FF2B5EF4-FFF2-40B4-BE49-F238E27FC236}">
                <a16:creationId xmlns:a16="http://schemas.microsoft.com/office/drawing/2014/main" id="{92DE063F-B65F-4A68-B040-B1F7B8804CBB}"/>
              </a:ext>
            </a:extLst>
          </p:cNvPr>
          <p:cNvSpPr/>
          <p:nvPr/>
        </p:nvSpPr>
        <p:spPr>
          <a:xfrm>
            <a:off x="5905948" y="1785595"/>
            <a:ext cx="1032734" cy="441240"/>
          </a:xfrm>
          <a:custGeom>
            <a:avLst/>
            <a:gdLst>
              <a:gd name="connsiteX0" fmla="*/ 0 w 1032734"/>
              <a:gd name="connsiteY0" fmla="*/ 441240 h 441240"/>
              <a:gd name="connsiteX1" fmla="*/ 107577 w 1032734"/>
              <a:gd name="connsiteY1" fmla="*/ 32449 h 441240"/>
              <a:gd name="connsiteX2" fmla="*/ 634701 w 1032734"/>
              <a:gd name="connsiteY2" fmla="*/ 236844 h 441240"/>
              <a:gd name="connsiteX3" fmla="*/ 344245 w 1032734"/>
              <a:gd name="connsiteY3" fmla="*/ 365936 h 441240"/>
              <a:gd name="connsiteX4" fmla="*/ 516367 w 1032734"/>
              <a:gd name="connsiteY4" fmla="*/ 176 h 441240"/>
              <a:gd name="connsiteX5" fmla="*/ 1032734 w 1032734"/>
              <a:gd name="connsiteY5" fmla="*/ 419724 h 44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2734" h="441240">
                <a:moveTo>
                  <a:pt x="0" y="441240"/>
                </a:moveTo>
                <a:cubicBezTo>
                  <a:pt x="897" y="253877"/>
                  <a:pt x="1794" y="66515"/>
                  <a:pt x="107577" y="32449"/>
                </a:cubicBezTo>
                <a:cubicBezTo>
                  <a:pt x="213360" y="-1617"/>
                  <a:pt x="595256" y="181263"/>
                  <a:pt x="634701" y="236844"/>
                </a:cubicBezTo>
                <a:cubicBezTo>
                  <a:pt x="674146" y="292425"/>
                  <a:pt x="363967" y="405381"/>
                  <a:pt x="344245" y="365936"/>
                </a:cubicBezTo>
                <a:cubicBezTo>
                  <a:pt x="324523" y="326491"/>
                  <a:pt x="401619" y="-8789"/>
                  <a:pt x="516367" y="176"/>
                </a:cubicBezTo>
                <a:cubicBezTo>
                  <a:pt x="631115" y="9141"/>
                  <a:pt x="950259" y="348006"/>
                  <a:pt x="1032734" y="419724"/>
                </a:cubicBezTo>
              </a:path>
            </a:pathLst>
          </a:custGeom>
          <a:noFill/>
          <a:ln w="38100">
            <a:solidFill>
              <a:schemeClr val="bg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20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Systems engineering technical answer 1 – Providing explicit system integration models 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1935342-A38C-420A-914F-F1C0F1CFA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9" y="1106264"/>
            <a:ext cx="7430537" cy="479699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E2EA8E9-63B2-486B-8D77-1BFECEFE85F6}"/>
              </a:ext>
            </a:extLst>
          </p:cNvPr>
          <p:cNvSpPr txBox="1"/>
          <p:nvPr/>
        </p:nvSpPr>
        <p:spPr>
          <a:xfrm>
            <a:off x="269209" y="6126994"/>
            <a:ext cx="8551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Examples of collaboratively constructed systems architecture views (for an engineering project in Japan) </a:t>
            </a:r>
          </a:p>
        </p:txBody>
      </p:sp>
      <p:sp>
        <p:nvSpPr>
          <p:cNvPr id="21" name="Rectangle à coins arrondis 3">
            <a:extLst>
              <a:ext uri="{FF2B5EF4-FFF2-40B4-BE49-F238E27FC236}">
                <a16:creationId xmlns:a16="http://schemas.microsoft.com/office/drawing/2014/main" id="{397648F0-D8A1-4AA6-BFB4-4D190DCB51B9}"/>
              </a:ext>
            </a:extLst>
          </p:cNvPr>
          <p:cNvSpPr/>
          <p:nvPr/>
        </p:nvSpPr>
        <p:spPr>
          <a:xfrm rot="2200594">
            <a:off x="7676907" y="949810"/>
            <a:ext cx="914400" cy="524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67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Life cycle</a:t>
            </a:r>
          </a:p>
        </p:txBody>
      </p:sp>
      <p:sp>
        <p:nvSpPr>
          <p:cNvPr id="22" name="Rectangle à coins arrondis 7">
            <a:extLst>
              <a:ext uri="{FF2B5EF4-FFF2-40B4-BE49-F238E27FC236}">
                <a16:creationId xmlns:a16="http://schemas.microsoft.com/office/drawing/2014/main" id="{0F0A4508-8C50-4E03-A273-B9677AB8AE93}"/>
              </a:ext>
            </a:extLst>
          </p:cNvPr>
          <p:cNvSpPr/>
          <p:nvPr/>
        </p:nvSpPr>
        <p:spPr>
          <a:xfrm rot="2200594">
            <a:off x="3336002" y="1138447"/>
            <a:ext cx="1108415" cy="524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67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Stakeholders</a:t>
            </a:r>
          </a:p>
        </p:txBody>
      </p:sp>
      <p:sp>
        <p:nvSpPr>
          <p:cNvPr id="23" name="Rectangle à coins arrondis 8">
            <a:extLst>
              <a:ext uri="{FF2B5EF4-FFF2-40B4-BE49-F238E27FC236}">
                <a16:creationId xmlns:a16="http://schemas.microsoft.com/office/drawing/2014/main" id="{731C8432-5C19-464F-9044-62AC40B3B6B6}"/>
              </a:ext>
            </a:extLst>
          </p:cNvPr>
          <p:cNvSpPr/>
          <p:nvPr/>
        </p:nvSpPr>
        <p:spPr>
          <a:xfrm rot="2200594">
            <a:off x="3292689" y="3648988"/>
            <a:ext cx="1108415" cy="524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67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Functions</a:t>
            </a:r>
          </a:p>
        </p:txBody>
      </p:sp>
      <p:sp>
        <p:nvSpPr>
          <p:cNvPr id="24" name="Rectangle à coins arrondis 9">
            <a:extLst>
              <a:ext uri="{FF2B5EF4-FFF2-40B4-BE49-F238E27FC236}">
                <a16:creationId xmlns:a16="http://schemas.microsoft.com/office/drawing/2014/main" id="{3C0F9BCA-27B5-4CE1-9F4C-60FB07F22311}"/>
              </a:ext>
            </a:extLst>
          </p:cNvPr>
          <p:cNvSpPr/>
          <p:nvPr/>
        </p:nvSpPr>
        <p:spPr>
          <a:xfrm rot="2200594">
            <a:off x="7398523" y="3537119"/>
            <a:ext cx="1108415" cy="524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67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Allocation matrix</a:t>
            </a:r>
          </a:p>
        </p:txBody>
      </p:sp>
    </p:spTree>
    <p:extLst>
      <p:ext uri="{BB962C8B-B14F-4D97-AF65-F5344CB8AC3E}">
        <p14:creationId xmlns:p14="http://schemas.microsoft.com/office/powerpoint/2010/main" val="247428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Systems engineering human answer 1 – Introducing systems architect roles 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id="{4659B362-3EE2-4707-A3B1-15EF9446A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54" y="5410661"/>
            <a:ext cx="8181975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  <a:buClr>
                <a:srgbClr val="1B5CA5"/>
              </a:buClr>
              <a:buFont typeface="Wingdings" pitchFamily="2" charset="2"/>
              <a:buNone/>
            </a:pPr>
            <a:r>
              <a:rPr lang="en-US" altLang="fr-FR" sz="1600" dirty="0">
                <a:sym typeface="Wingdings" pitchFamily="2" charset="2"/>
              </a:rPr>
              <a:t>The </a:t>
            </a:r>
            <a:r>
              <a:rPr lang="en-US" altLang="fr-FR" sz="1600" b="1" dirty="0">
                <a:solidFill>
                  <a:srgbClr val="993366"/>
                </a:solidFill>
                <a:sym typeface="Wingdings" pitchFamily="2" charset="2"/>
              </a:rPr>
              <a:t>systems architect </a:t>
            </a:r>
            <a:r>
              <a:rPr lang="en-US" altLang="fr-FR" sz="1600" dirty="0">
                <a:sym typeface="Wingdings" pitchFamily="2" charset="2"/>
              </a:rPr>
              <a:t> is responsible for the </a:t>
            </a:r>
            <a:r>
              <a:rPr lang="en-US" altLang="fr-FR" sz="1600" b="1" dirty="0">
                <a:solidFill>
                  <a:srgbClr val="993366"/>
                </a:solidFill>
                <a:sym typeface="Wingdings" pitchFamily="2" charset="2"/>
              </a:rPr>
              <a:t>integration</a:t>
            </a:r>
            <a:r>
              <a:rPr lang="en-US" altLang="fr-FR" sz="1600" dirty="0">
                <a:sym typeface="Wingdings" pitchFamily="2" charset="2"/>
              </a:rPr>
              <a:t> of the </a:t>
            </a:r>
            <a:r>
              <a:rPr lang="en-US" altLang="fr-FR" sz="1600" b="1" dirty="0">
                <a:solidFill>
                  <a:srgbClr val="FF0000"/>
                </a:solidFill>
                <a:sym typeface="Wingdings" pitchFamily="2" charset="2"/>
              </a:rPr>
              <a:t>technical systems </a:t>
            </a:r>
            <a:r>
              <a:rPr lang="en-US" altLang="fr-FR" sz="1600" dirty="0">
                <a:sym typeface="Wingdings" pitchFamily="2" charset="2"/>
              </a:rPr>
              <a:t> (i.e. of the technical interfaces) and of the </a:t>
            </a:r>
            <a:r>
              <a:rPr lang="en-US" altLang="fr-FR" sz="1600" b="1" dirty="0">
                <a:solidFill>
                  <a:srgbClr val="003399"/>
                </a:solidFill>
                <a:sym typeface="Wingdings" pitchFamily="2" charset="2"/>
              </a:rPr>
              <a:t>human systems</a:t>
            </a:r>
            <a:r>
              <a:rPr lang="en-US" altLang="fr-FR" sz="1600" dirty="0">
                <a:sym typeface="Wingdings" pitchFamily="2" charset="2"/>
              </a:rPr>
              <a:t> (i.e. he/she has to make the stakeholders of a technical perimeter </a:t>
            </a:r>
            <a:r>
              <a:rPr lang="en-US" altLang="fr-FR" sz="1600" b="1" dirty="0">
                <a:solidFill>
                  <a:srgbClr val="5F5F5F"/>
                </a:solidFill>
                <a:sym typeface="Wingdings" pitchFamily="2" charset="2"/>
              </a:rPr>
              <a:t>converge</a:t>
            </a:r>
            <a:r>
              <a:rPr lang="en-US" altLang="fr-FR" sz="1600" dirty="0">
                <a:solidFill>
                  <a:srgbClr val="5F5F5F"/>
                </a:solidFill>
                <a:sym typeface="Wingdings" pitchFamily="2" charset="2"/>
              </a:rPr>
              <a:t> </a:t>
            </a:r>
            <a:r>
              <a:rPr lang="en-US" altLang="fr-FR" sz="1600" dirty="0">
                <a:sym typeface="Wingdings" pitchFamily="2" charset="2"/>
              </a:rPr>
              <a:t>towards a unique vision</a:t>
            </a:r>
          </a:p>
        </p:txBody>
      </p:sp>
      <p:sp>
        <p:nvSpPr>
          <p:cNvPr id="79" name="Arc 4">
            <a:extLst>
              <a:ext uri="{FF2B5EF4-FFF2-40B4-BE49-F238E27FC236}">
                <a16:creationId xmlns:a16="http://schemas.microsoft.com/office/drawing/2014/main" id="{05695F03-FC38-44FD-B177-C7927063C46C}"/>
              </a:ext>
            </a:extLst>
          </p:cNvPr>
          <p:cNvSpPr>
            <a:spLocks/>
          </p:cNvSpPr>
          <p:nvPr/>
        </p:nvSpPr>
        <p:spPr bwMode="auto">
          <a:xfrm>
            <a:off x="1890713" y="4066478"/>
            <a:ext cx="4389437" cy="51435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7284" y="37775"/>
                </a:moveTo>
                <a:cubicBezTo>
                  <a:pt x="2652" y="33675"/>
                  <a:pt x="0" y="277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8990" y="43200"/>
                  <a:pt x="16402" y="42727"/>
                  <a:pt x="13962" y="41804"/>
                </a:cubicBezTo>
              </a:path>
              <a:path w="43200" h="43200" stroke="0" extrusionOk="0">
                <a:moveTo>
                  <a:pt x="7284" y="37775"/>
                </a:moveTo>
                <a:cubicBezTo>
                  <a:pt x="2652" y="33675"/>
                  <a:pt x="0" y="2778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8990" y="43200"/>
                  <a:pt x="16402" y="42727"/>
                  <a:pt x="13962" y="41804"/>
                </a:cubicBezTo>
                <a:lnTo>
                  <a:pt x="21600" y="21600"/>
                </a:lnTo>
                <a:lnTo>
                  <a:pt x="7284" y="37775"/>
                </a:lnTo>
                <a:close/>
              </a:path>
            </a:pathLst>
          </a:custGeom>
          <a:noFill/>
          <a:ln w="15875">
            <a:solidFill>
              <a:srgbClr val="6633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cxnSp>
        <p:nvCxnSpPr>
          <p:cNvPr id="80" name="AutoShape 5">
            <a:extLst>
              <a:ext uri="{FF2B5EF4-FFF2-40B4-BE49-F238E27FC236}">
                <a16:creationId xmlns:a16="http://schemas.microsoft.com/office/drawing/2014/main" id="{CAA679F6-8A2C-4658-9F8A-3A994D536149}"/>
              </a:ext>
            </a:extLst>
          </p:cNvPr>
          <p:cNvCxnSpPr>
            <a:cxnSpLocks noChangeShapeType="1"/>
            <a:stCxn id="118" idx="0"/>
            <a:endCxn id="107" idx="2"/>
          </p:cNvCxnSpPr>
          <p:nvPr/>
        </p:nvCxnSpPr>
        <p:spPr bwMode="auto">
          <a:xfrm flipH="1" flipV="1">
            <a:off x="1787525" y="2134490"/>
            <a:ext cx="152400" cy="1746250"/>
          </a:xfrm>
          <a:prstGeom prst="straightConnector1">
            <a:avLst/>
          </a:prstGeom>
          <a:noFill/>
          <a:ln w="15875">
            <a:solidFill>
              <a:srgbClr val="CC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Rectangle 6">
            <a:extLst>
              <a:ext uri="{FF2B5EF4-FFF2-40B4-BE49-F238E27FC236}">
                <a16:creationId xmlns:a16="http://schemas.microsoft.com/office/drawing/2014/main" id="{6E0FED40-E113-4F7B-BCDC-C269ED231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4014090"/>
            <a:ext cx="121761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 anchorCtr="1"/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altLang="fr-FR">
              <a:solidFill>
                <a:srgbClr val="CC6600"/>
              </a:solidFill>
            </a:endParaRPr>
          </a:p>
          <a:p>
            <a:pPr algn="ctr"/>
            <a:r>
              <a:rPr lang="en-US" altLang="fr-FR">
                <a:solidFill>
                  <a:srgbClr val="CC6600"/>
                </a:solidFill>
              </a:rPr>
              <a:t>Electronic</a:t>
            </a:r>
          </a:p>
          <a:p>
            <a:pPr algn="ctr"/>
            <a:r>
              <a:rPr lang="en-US" altLang="fr-FR">
                <a:solidFill>
                  <a:srgbClr val="CC6600"/>
                </a:solidFill>
              </a:rPr>
              <a:t>engineer</a:t>
            </a:r>
          </a:p>
        </p:txBody>
      </p:sp>
      <p:grpSp>
        <p:nvGrpSpPr>
          <p:cNvPr id="82" name="Group 7">
            <a:extLst>
              <a:ext uri="{FF2B5EF4-FFF2-40B4-BE49-F238E27FC236}">
                <a16:creationId xmlns:a16="http://schemas.microsoft.com/office/drawing/2014/main" id="{D6767179-A30C-49D4-BA23-E1CFA47E8D79}"/>
              </a:ext>
            </a:extLst>
          </p:cNvPr>
          <p:cNvGrpSpPr>
            <a:grpSpLocks/>
          </p:cNvGrpSpPr>
          <p:nvPr/>
        </p:nvGrpSpPr>
        <p:grpSpPr bwMode="auto">
          <a:xfrm>
            <a:off x="2820988" y="4147440"/>
            <a:ext cx="287337" cy="484188"/>
            <a:chOff x="312" y="960"/>
            <a:chExt cx="144" cy="384"/>
          </a:xfrm>
        </p:grpSpPr>
        <p:sp>
          <p:nvSpPr>
            <p:cNvPr id="83" name="Oval 8">
              <a:extLst>
                <a:ext uri="{FF2B5EF4-FFF2-40B4-BE49-F238E27FC236}">
                  <a16:creationId xmlns:a16="http://schemas.microsoft.com/office/drawing/2014/main" id="{CAD7D6C9-4CCB-4FCD-9D4A-53C1A9F7D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96" cy="96"/>
            </a:xfrm>
            <a:prstGeom prst="ellips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84" name="Line 9">
              <a:extLst>
                <a:ext uri="{FF2B5EF4-FFF2-40B4-BE49-F238E27FC236}">
                  <a16:creationId xmlns:a16="http://schemas.microsoft.com/office/drawing/2014/main" id="{B844913B-4FD4-491E-BD4F-C42112523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056"/>
              <a:ext cx="0" cy="192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5" name="Line 10">
              <a:extLst>
                <a:ext uri="{FF2B5EF4-FFF2-40B4-BE49-F238E27FC236}">
                  <a16:creationId xmlns:a16="http://schemas.microsoft.com/office/drawing/2014/main" id="{87B47154-4646-4839-8E04-CD5458248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1248"/>
              <a:ext cx="48" cy="96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6" name="Line 11">
              <a:extLst>
                <a:ext uri="{FF2B5EF4-FFF2-40B4-BE49-F238E27FC236}">
                  <a16:creationId xmlns:a16="http://schemas.microsoft.com/office/drawing/2014/main" id="{D8CD27BF-8847-4A50-AD77-81B2AD389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1248"/>
              <a:ext cx="48" cy="96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7" name="Line 12">
              <a:extLst>
                <a:ext uri="{FF2B5EF4-FFF2-40B4-BE49-F238E27FC236}">
                  <a16:creationId xmlns:a16="http://schemas.microsoft.com/office/drawing/2014/main" id="{314E1AF7-C860-43C6-B31A-7D7C90D7E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" y="1128"/>
              <a:ext cx="144" cy="0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</p:grpSp>
      <p:cxnSp>
        <p:nvCxnSpPr>
          <p:cNvPr id="88" name="AutoShape 13">
            <a:extLst>
              <a:ext uri="{FF2B5EF4-FFF2-40B4-BE49-F238E27FC236}">
                <a16:creationId xmlns:a16="http://schemas.microsoft.com/office/drawing/2014/main" id="{7D5E38A2-1D82-4430-A80A-5F3D1F8C1CFF}"/>
              </a:ext>
            </a:extLst>
          </p:cNvPr>
          <p:cNvCxnSpPr>
            <a:cxnSpLocks noChangeShapeType="1"/>
            <a:stCxn id="81" idx="0"/>
            <a:endCxn id="138" idx="2"/>
          </p:cNvCxnSpPr>
          <p:nvPr/>
        </p:nvCxnSpPr>
        <p:spPr bwMode="auto">
          <a:xfrm flipH="1" flipV="1">
            <a:off x="2967038" y="3428303"/>
            <a:ext cx="26987" cy="585787"/>
          </a:xfrm>
          <a:prstGeom prst="straightConnector1">
            <a:avLst/>
          </a:prstGeom>
          <a:noFill/>
          <a:ln w="15875">
            <a:solidFill>
              <a:srgbClr val="CC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Rectangle 14">
            <a:extLst>
              <a:ext uri="{FF2B5EF4-FFF2-40B4-BE49-F238E27FC236}">
                <a16:creationId xmlns:a16="http://schemas.microsoft.com/office/drawing/2014/main" id="{DDA8D0BF-F060-4B1A-99F2-2BD8FC2AD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900" y="3947415"/>
            <a:ext cx="7429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 anchorCtr="1"/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fr-FR">
                <a:solidFill>
                  <a:srgbClr val="CC6600"/>
                </a:solidFill>
              </a:rPr>
              <a:t>Control engineer</a:t>
            </a:r>
          </a:p>
        </p:txBody>
      </p:sp>
      <p:grpSp>
        <p:nvGrpSpPr>
          <p:cNvPr id="90" name="Group 15">
            <a:extLst>
              <a:ext uri="{FF2B5EF4-FFF2-40B4-BE49-F238E27FC236}">
                <a16:creationId xmlns:a16="http://schemas.microsoft.com/office/drawing/2014/main" id="{A8A813D7-A88B-4B48-AC2F-F4F0CF9513F2}"/>
              </a:ext>
            </a:extLst>
          </p:cNvPr>
          <p:cNvGrpSpPr>
            <a:grpSpLocks/>
          </p:cNvGrpSpPr>
          <p:nvPr/>
        </p:nvGrpSpPr>
        <p:grpSpPr bwMode="auto">
          <a:xfrm>
            <a:off x="5260975" y="4061715"/>
            <a:ext cx="290513" cy="484188"/>
            <a:chOff x="312" y="960"/>
            <a:chExt cx="144" cy="384"/>
          </a:xfrm>
        </p:grpSpPr>
        <p:sp>
          <p:nvSpPr>
            <p:cNvPr id="91" name="Oval 16">
              <a:extLst>
                <a:ext uri="{FF2B5EF4-FFF2-40B4-BE49-F238E27FC236}">
                  <a16:creationId xmlns:a16="http://schemas.microsoft.com/office/drawing/2014/main" id="{16E66D23-3700-49D1-9FA6-450F40AD7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96" cy="96"/>
            </a:xfrm>
            <a:prstGeom prst="ellips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92" name="Line 17">
              <a:extLst>
                <a:ext uri="{FF2B5EF4-FFF2-40B4-BE49-F238E27FC236}">
                  <a16:creationId xmlns:a16="http://schemas.microsoft.com/office/drawing/2014/main" id="{FC2B3391-4381-4567-8DFC-EC6AFCF10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056"/>
              <a:ext cx="0" cy="192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93" name="Line 18">
              <a:extLst>
                <a:ext uri="{FF2B5EF4-FFF2-40B4-BE49-F238E27FC236}">
                  <a16:creationId xmlns:a16="http://schemas.microsoft.com/office/drawing/2014/main" id="{3856AD24-9702-4E21-8886-38DBB9CEC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1248"/>
              <a:ext cx="48" cy="96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94" name="Line 19">
              <a:extLst>
                <a:ext uri="{FF2B5EF4-FFF2-40B4-BE49-F238E27FC236}">
                  <a16:creationId xmlns:a16="http://schemas.microsoft.com/office/drawing/2014/main" id="{DED406CF-B044-45C3-84D6-24E535BB3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1248"/>
              <a:ext cx="48" cy="96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95" name="Line 20">
              <a:extLst>
                <a:ext uri="{FF2B5EF4-FFF2-40B4-BE49-F238E27FC236}">
                  <a16:creationId xmlns:a16="http://schemas.microsoft.com/office/drawing/2014/main" id="{B87AEF56-A21E-415B-887E-23AF6A038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" y="1128"/>
              <a:ext cx="144" cy="0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</p:grpSp>
      <p:sp>
        <p:nvSpPr>
          <p:cNvPr id="96" name="Rectangle 21">
            <a:extLst>
              <a:ext uri="{FF2B5EF4-FFF2-40B4-BE49-F238E27FC236}">
                <a16:creationId xmlns:a16="http://schemas.microsoft.com/office/drawing/2014/main" id="{E2A1A61E-3576-45F5-A4F9-556136063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0" y="3968053"/>
            <a:ext cx="103822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 anchorCtr="1"/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fr-FR">
                <a:solidFill>
                  <a:srgbClr val="CC6600"/>
                </a:solidFill>
              </a:rPr>
              <a:t>Software engineer</a:t>
            </a:r>
          </a:p>
        </p:txBody>
      </p:sp>
      <p:grpSp>
        <p:nvGrpSpPr>
          <p:cNvPr id="97" name="Group 22">
            <a:extLst>
              <a:ext uri="{FF2B5EF4-FFF2-40B4-BE49-F238E27FC236}">
                <a16:creationId xmlns:a16="http://schemas.microsoft.com/office/drawing/2014/main" id="{DB971FE3-93F6-4612-9A00-048375FE66CE}"/>
              </a:ext>
            </a:extLst>
          </p:cNvPr>
          <p:cNvGrpSpPr>
            <a:grpSpLocks/>
          </p:cNvGrpSpPr>
          <p:nvPr/>
        </p:nvGrpSpPr>
        <p:grpSpPr bwMode="auto">
          <a:xfrm>
            <a:off x="6227763" y="4096640"/>
            <a:ext cx="288925" cy="485775"/>
            <a:chOff x="312" y="960"/>
            <a:chExt cx="144" cy="384"/>
          </a:xfrm>
        </p:grpSpPr>
        <p:sp>
          <p:nvSpPr>
            <p:cNvPr id="98" name="Oval 23">
              <a:extLst>
                <a:ext uri="{FF2B5EF4-FFF2-40B4-BE49-F238E27FC236}">
                  <a16:creationId xmlns:a16="http://schemas.microsoft.com/office/drawing/2014/main" id="{61A58EE0-4D5D-4EFB-A995-35E887A3C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96" cy="96"/>
            </a:xfrm>
            <a:prstGeom prst="ellips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0FBF5956-3618-45AA-B672-F70A522C4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056"/>
              <a:ext cx="0" cy="192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00" name="Line 25">
              <a:extLst>
                <a:ext uri="{FF2B5EF4-FFF2-40B4-BE49-F238E27FC236}">
                  <a16:creationId xmlns:a16="http://schemas.microsoft.com/office/drawing/2014/main" id="{F07B1921-A869-42E6-B565-0B74AA6CC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1248"/>
              <a:ext cx="48" cy="96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01" name="Line 26">
              <a:extLst>
                <a:ext uri="{FF2B5EF4-FFF2-40B4-BE49-F238E27FC236}">
                  <a16:creationId xmlns:a16="http://schemas.microsoft.com/office/drawing/2014/main" id="{F97ECCAE-D2B1-4926-91D6-715C2AC35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1248"/>
              <a:ext cx="48" cy="96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02" name="Line 27">
              <a:extLst>
                <a:ext uri="{FF2B5EF4-FFF2-40B4-BE49-F238E27FC236}">
                  <a16:creationId xmlns:a16="http://schemas.microsoft.com/office/drawing/2014/main" id="{D44C6A5C-08F6-4B45-9DDC-B119CD74E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" y="1128"/>
              <a:ext cx="144" cy="0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</p:grpSp>
      <p:cxnSp>
        <p:nvCxnSpPr>
          <p:cNvPr id="103" name="AutoShape 28">
            <a:extLst>
              <a:ext uri="{FF2B5EF4-FFF2-40B4-BE49-F238E27FC236}">
                <a16:creationId xmlns:a16="http://schemas.microsoft.com/office/drawing/2014/main" id="{E28351A7-BE91-4583-899D-38DE2DBD51FF}"/>
              </a:ext>
            </a:extLst>
          </p:cNvPr>
          <p:cNvCxnSpPr>
            <a:cxnSpLocks noChangeShapeType="1"/>
            <a:stCxn id="96" idx="0"/>
            <a:endCxn id="109" idx="2"/>
          </p:cNvCxnSpPr>
          <p:nvPr/>
        </p:nvCxnSpPr>
        <p:spPr bwMode="auto">
          <a:xfrm flipH="1" flipV="1">
            <a:off x="6091238" y="3275903"/>
            <a:ext cx="327025" cy="692150"/>
          </a:xfrm>
          <a:prstGeom prst="straightConnector1">
            <a:avLst/>
          </a:prstGeom>
          <a:noFill/>
          <a:ln w="15875">
            <a:solidFill>
              <a:srgbClr val="CC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AutoShape 29">
            <a:extLst>
              <a:ext uri="{FF2B5EF4-FFF2-40B4-BE49-F238E27FC236}">
                <a16:creationId xmlns:a16="http://schemas.microsoft.com/office/drawing/2014/main" id="{5A4629D3-6C83-46E0-AE28-23F10E992DC1}"/>
              </a:ext>
            </a:extLst>
          </p:cNvPr>
          <p:cNvCxnSpPr>
            <a:cxnSpLocks noChangeShapeType="1"/>
            <a:stCxn id="89" idx="0"/>
            <a:endCxn id="108" idx="2"/>
          </p:cNvCxnSpPr>
          <p:nvPr/>
        </p:nvCxnSpPr>
        <p:spPr bwMode="auto">
          <a:xfrm flipH="1" flipV="1">
            <a:off x="4403725" y="1896365"/>
            <a:ext cx="1009650" cy="2051050"/>
          </a:xfrm>
          <a:prstGeom prst="straightConnector1">
            <a:avLst/>
          </a:prstGeom>
          <a:noFill/>
          <a:ln w="15875">
            <a:solidFill>
              <a:srgbClr val="CC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Text Box 30">
            <a:extLst>
              <a:ext uri="{FF2B5EF4-FFF2-40B4-BE49-F238E27FC236}">
                <a16:creationId xmlns:a16="http://schemas.microsoft.com/office/drawing/2014/main" id="{D990EEAD-7419-4CE9-BA8C-C8BD87032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4023615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200" b="1">
                <a:solidFill>
                  <a:srgbClr val="CC6600"/>
                </a:solidFill>
              </a:rPr>
              <a:t>Project </a:t>
            </a:r>
          </a:p>
          <a:p>
            <a:pPr algn="ctr" eaLnBrk="1" hangingPunct="1"/>
            <a:r>
              <a:rPr lang="fr-FR" altLang="fr-FR" sz="1200" b="1">
                <a:solidFill>
                  <a:srgbClr val="CC6600"/>
                </a:solidFill>
              </a:rPr>
              <a:t>System</a:t>
            </a:r>
          </a:p>
          <a:p>
            <a:pPr algn="ctr" eaLnBrk="1" hangingPunct="1"/>
            <a:endParaRPr lang="fr-FR" altLang="fr-FR" sz="1200" b="1">
              <a:solidFill>
                <a:srgbClr val="CC6600"/>
              </a:solidFill>
            </a:endParaRPr>
          </a:p>
        </p:txBody>
      </p:sp>
      <p:sp>
        <p:nvSpPr>
          <p:cNvPr id="106" name="Text Box 31">
            <a:extLst>
              <a:ext uri="{FF2B5EF4-FFF2-40B4-BE49-F238E27FC236}">
                <a16:creationId xmlns:a16="http://schemas.microsoft.com/office/drawing/2014/main" id="{123CBCFB-801B-4F6E-BBD1-A6B248FBF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3591815"/>
            <a:ext cx="172878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fr-FR" sz="1200" b="1">
                <a:solidFill>
                  <a:srgbClr val="CC6600"/>
                </a:solidFill>
              </a:rPr>
              <a:t>The key problem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fr-FR" sz="1200" b="1">
                <a:solidFill>
                  <a:srgbClr val="CC6600"/>
                </a:solidFill>
              </a:rPr>
              <a:t>of the “project 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fr-FR" sz="1200" b="1">
                <a:solidFill>
                  <a:srgbClr val="CC6600"/>
                </a:solidFill>
              </a:rPr>
              <a:t>system”:  CONVERGENCE </a:t>
            </a:r>
            <a:r>
              <a:rPr lang="en-US" altLang="fr-FR" sz="1200">
                <a:solidFill>
                  <a:srgbClr val="CC6600"/>
                </a:solidFill>
              </a:rPr>
              <a:t>(i.e. robustness of its human interfaces)</a:t>
            </a:r>
          </a:p>
        </p:txBody>
      </p:sp>
      <p:sp>
        <p:nvSpPr>
          <p:cNvPr id="107" name="Rectangle 32">
            <a:extLst>
              <a:ext uri="{FF2B5EF4-FFF2-40B4-BE49-F238E27FC236}">
                <a16:creationId xmlns:a16="http://schemas.microsoft.com/office/drawing/2014/main" id="{44CC6916-7EC6-46A6-B9AC-CF2944C5B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5" y="1470915"/>
            <a:ext cx="1433513" cy="655638"/>
          </a:xfrm>
          <a:prstGeom prst="rect">
            <a:avLst/>
          </a:prstGeom>
          <a:solidFill>
            <a:srgbClr val="FF9966"/>
          </a:solidFill>
          <a:ln w="1587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fr-FR" sz="1100" b="1"/>
              <a:t>Mechanics</a:t>
            </a:r>
          </a:p>
        </p:txBody>
      </p:sp>
      <p:sp>
        <p:nvSpPr>
          <p:cNvPr id="108" name="Rectangle 33">
            <a:extLst>
              <a:ext uri="{FF2B5EF4-FFF2-40B4-BE49-F238E27FC236}">
                <a16:creationId xmlns:a16="http://schemas.microsoft.com/office/drawing/2014/main" id="{E8F512EB-9915-48EB-BCBF-D0C48328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775" y="1242315"/>
            <a:ext cx="1485900" cy="654050"/>
          </a:xfrm>
          <a:prstGeom prst="rect">
            <a:avLst/>
          </a:prstGeom>
          <a:solidFill>
            <a:srgbClr val="FFCC99"/>
          </a:solidFill>
          <a:ln w="1587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fr-FR" sz="1100" b="1" dirty="0"/>
              <a:t>Control</a:t>
            </a:r>
          </a:p>
        </p:txBody>
      </p:sp>
      <p:sp>
        <p:nvSpPr>
          <p:cNvPr id="109" name="Rectangle 34">
            <a:extLst>
              <a:ext uri="{FF2B5EF4-FFF2-40B4-BE49-F238E27FC236}">
                <a16:creationId xmlns:a16="http://schemas.microsoft.com/office/drawing/2014/main" id="{6C3FA70F-1459-4A73-8A80-52FE51DE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2613915"/>
            <a:ext cx="1354138" cy="654050"/>
          </a:xfrm>
          <a:prstGeom prst="rect">
            <a:avLst/>
          </a:prstGeom>
          <a:solidFill>
            <a:srgbClr val="99CCFF"/>
          </a:solidFill>
          <a:ln w="1587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fr-FR" sz="1100" b="1"/>
              <a:t>Software</a:t>
            </a:r>
          </a:p>
        </p:txBody>
      </p:sp>
      <p:sp>
        <p:nvSpPr>
          <p:cNvPr id="110" name="Text Box 35">
            <a:extLst>
              <a:ext uri="{FF2B5EF4-FFF2-40B4-BE49-F238E27FC236}">
                <a16:creationId xmlns:a16="http://schemas.microsoft.com/office/drawing/2014/main" id="{29807AAF-A5FC-42D0-A9D4-829D379B1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2621853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200" b="1">
                <a:solidFill>
                  <a:srgbClr val="993366"/>
                </a:solidFill>
              </a:rPr>
              <a:t>Product System</a:t>
            </a:r>
          </a:p>
        </p:txBody>
      </p:sp>
      <p:sp>
        <p:nvSpPr>
          <p:cNvPr id="111" name="Text Box 36">
            <a:extLst>
              <a:ext uri="{FF2B5EF4-FFF2-40B4-BE49-F238E27FC236}">
                <a16:creationId xmlns:a16="http://schemas.microsoft.com/office/drawing/2014/main" id="{E5AD4E95-3F13-40FA-8EAA-159E06B52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1143890"/>
            <a:ext cx="216058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fr-FR" sz="1200" b="1">
                <a:solidFill>
                  <a:srgbClr val="993366"/>
                </a:solidFill>
              </a:rPr>
              <a:t>The key problem of the “product system”: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fr-FR" sz="1200" b="1">
                <a:solidFill>
                  <a:srgbClr val="993366"/>
                </a:solidFill>
              </a:rPr>
              <a:t>INTEGRATION</a:t>
            </a:r>
          </a:p>
          <a:p>
            <a:pPr algn="ctr" eaLnBrk="1" hangingPunct="1"/>
            <a:r>
              <a:rPr lang="en-US" altLang="fr-FR" sz="1200">
                <a:solidFill>
                  <a:srgbClr val="993366"/>
                </a:solidFill>
              </a:rPr>
              <a:t>(i.e. robustness of its technical interfaces )</a:t>
            </a:r>
            <a:endParaRPr lang="en-US" altLang="fr-FR" sz="1200" b="1" baseline="30000">
              <a:solidFill>
                <a:srgbClr val="993366"/>
              </a:solidFill>
            </a:endParaRPr>
          </a:p>
        </p:txBody>
      </p:sp>
      <p:cxnSp>
        <p:nvCxnSpPr>
          <p:cNvPr id="112" name="AutoShape 38">
            <a:extLst>
              <a:ext uri="{FF2B5EF4-FFF2-40B4-BE49-F238E27FC236}">
                <a16:creationId xmlns:a16="http://schemas.microsoft.com/office/drawing/2014/main" id="{A2BCAB7B-790B-4D18-A61C-74D18D94ECCB}"/>
              </a:ext>
            </a:extLst>
          </p:cNvPr>
          <p:cNvCxnSpPr>
            <a:cxnSpLocks noChangeShapeType="1"/>
            <a:stCxn id="138" idx="3"/>
            <a:endCxn id="109" idx="1"/>
          </p:cNvCxnSpPr>
          <p:nvPr/>
        </p:nvCxnSpPr>
        <p:spPr bwMode="auto">
          <a:xfrm flipV="1">
            <a:off x="3651250" y="2940940"/>
            <a:ext cx="1754188" cy="152400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39">
            <a:extLst>
              <a:ext uri="{FF2B5EF4-FFF2-40B4-BE49-F238E27FC236}">
                <a16:creationId xmlns:a16="http://schemas.microsoft.com/office/drawing/2014/main" id="{AA91CFF3-1504-4B79-9042-DBFBB78F39DD}"/>
              </a:ext>
            </a:extLst>
          </p:cNvPr>
          <p:cNvCxnSpPr>
            <a:cxnSpLocks noChangeShapeType="1"/>
            <a:stCxn id="138" idx="0"/>
            <a:endCxn id="108" idx="2"/>
          </p:cNvCxnSpPr>
          <p:nvPr/>
        </p:nvCxnSpPr>
        <p:spPr bwMode="auto">
          <a:xfrm flipV="1">
            <a:off x="2967038" y="1904303"/>
            <a:ext cx="1436687" cy="854075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AutoShape 40">
            <a:extLst>
              <a:ext uri="{FF2B5EF4-FFF2-40B4-BE49-F238E27FC236}">
                <a16:creationId xmlns:a16="http://schemas.microsoft.com/office/drawing/2014/main" id="{BE23AE24-0BF3-4D2A-B6E9-84B546B48F33}"/>
              </a:ext>
            </a:extLst>
          </p:cNvPr>
          <p:cNvCxnSpPr>
            <a:cxnSpLocks noChangeShapeType="1"/>
            <a:stCxn id="109" idx="0"/>
            <a:endCxn id="108" idx="3"/>
          </p:cNvCxnSpPr>
          <p:nvPr/>
        </p:nvCxnSpPr>
        <p:spPr bwMode="auto">
          <a:xfrm flipH="1" flipV="1">
            <a:off x="5154613" y="1569340"/>
            <a:ext cx="936625" cy="1036638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AutoShape 41">
            <a:extLst>
              <a:ext uri="{FF2B5EF4-FFF2-40B4-BE49-F238E27FC236}">
                <a16:creationId xmlns:a16="http://schemas.microsoft.com/office/drawing/2014/main" id="{B5FB1FDA-75BD-405C-BB4E-9A356E6F2F10}"/>
              </a:ext>
            </a:extLst>
          </p:cNvPr>
          <p:cNvCxnSpPr>
            <a:cxnSpLocks noChangeShapeType="1"/>
            <a:stCxn id="107" idx="3"/>
            <a:endCxn id="109" idx="0"/>
          </p:cNvCxnSpPr>
          <p:nvPr/>
        </p:nvCxnSpPr>
        <p:spPr bwMode="auto">
          <a:xfrm>
            <a:off x="2511425" y="1799528"/>
            <a:ext cx="3579813" cy="806450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AutoShape 42">
            <a:extLst>
              <a:ext uri="{FF2B5EF4-FFF2-40B4-BE49-F238E27FC236}">
                <a16:creationId xmlns:a16="http://schemas.microsoft.com/office/drawing/2014/main" id="{6BA8A1A8-6284-4C0F-ADC1-3F145223C187}"/>
              </a:ext>
            </a:extLst>
          </p:cNvPr>
          <p:cNvCxnSpPr>
            <a:cxnSpLocks noChangeShapeType="1"/>
            <a:stCxn id="107" idx="3"/>
            <a:endCxn id="108" idx="1"/>
          </p:cNvCxnSpPr>
          <p:nvPr/>
        </p:nvCxnSpPr>
        <p:spPr bwMode="auto">
          <a:xfrm flipV="1">
            <a:off x="2511425" y="1569340"/>
            <a:ext cx="1141413" cy="230188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AutoShape 43">
            <a:extLst>
              <a:ext uri="{FF2B5EF4-FFF2-40B4-BE49-F238E27FC236}">
                <a16:creationId xmlns:a16="http://schemas.microsoft.com/office/drawing/2014/main" id="{EE7FC2F3-7664-4AD4-BB03-2481D345AE4B}"/>
              </a:ext>
            </a:extLst>
          </p:cNvPr>
          <p:cNvCxnSpPr>
            <a:cxnSpLocks noChangeShapeType="1"/>
            <a:stCxn id="107" idx="2"/>
            <a:endCxn id="138" idx="1"/>
          </p:cNvCxnSpPr>
          <p:nvPr/>
        </p:nvCxnSpPr>
        <p:spPr bwMode="auto">
          <a:xfrm>
            <a:off x="1787525" y="2134490"/>
            <a:ext cx="493713" cy="958850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Rectangle 44">
            <a:extLst>
              <a:ext uri="{FF2B5EF4-FFF2-40B4-BE49-F238E27FC236}">
                <a16:creationId xmlns:a16="http://schemas.microsoft.com/office/drawing/2014/main" id="{01DA9593-F5B0-46E6-BBA1-D202C6118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3880740"/>
            <a:ext cx="1219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 anchorCtr="1"/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altLang="fr-FR">
              <a:solidFill>
                <a:srgbClr val="CC6600"/>
              </a:solidFill>
            </a:endParaRPr>
          </a:p>
          <a:p>
            <a:pPr algn="ctr"/>
            <a:r>
              <a:rPr lang="en-US" altLang="fr-FR">
                <a:solidFill>
                  <a:srgbClr val="CC6600"/>
                </a:solidFill>
              </a:rPr>
              <a:t>Mechanical engineer</a:t>
            </a:r>
          </a:p>
        </p:txBody>
      </p:sp>
      <p:grpSp>
        <p:nvGrpSpPr>
          <p:cNvPr id="119" name="Group 45">
            <a:extLst>
              <a:ext uri="{FF2B5EF4-FFF2-40B4-BE49-F238E27FC236}">
                <a16:creationId xmlns:a16="http://schemas.microsoft.com/office/drawing/2014/main" id="{B34F2630-7A24-4495-91D3-74355472554E}"/>
              </a:ext>
            </a:extLst>
          </p:cNvPr>
          <p:cNvGrpSpPr>
            <a:grpSpLocks/>
          </p:cNvGrpSpPr>
          <p:nvPr/>
        </p:nvGrpSpPr>
        <p:grpSpPr bwMode="auto">
          <a:xfrm>
            <a:off x="1766888" y="4014090"/>
            <a:ext cx="288925" cy="485775"/>
            <a:chOff x="312" y="960"/>
            <a:chExt cx="144" cy="384"/>
          </a:xfrm>
        </p:grpSpPr>
        <p:sp>
          <p:nvSpPr>
            <p:cNvPr id="120" name="Oval 46">
              <a:extLst>
                <a:ext uri="{FF2B5EF4-FFF2-40B4-BE49-F238E27FC236}">
                  <a16:creationId xmlns:a16="http://schemas.microsoft.com/office/drawing/2014/main" id="{ACAB5DCC-008A-47C1-9256-B263FB6D5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96" cy="96"/>
            </a:xfrm>
            <a:prstGeom prst="ellips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121" name="Line 47">
              <a:extLst>
                <a:ext uri="{FF2B5EF4-FFF2-40B4-BE49-F238E27FC236}">
                  <a16:creationId xmlns:a16="http://schemas.microsoft.com/office/drawing/2014/main" id="{6AA9279F-6744-4F3B-A126-CE84162F9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056"/>
              <a:ext cx="0" cy="192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2" name="Line 48">
              <a:extLst>
                <a:ext uri="{FF2B5EF4-FFF2-40B4-BE49-F238E27FC236}">
                  <a16:creationId xmlns:a16="http://schemas.microsoft.com/office/drawing/2014/main" id="{3CA68D1C-F2E5-43EA-901F-BBFD7ED72B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1248"/>
              <a:ext cx="48" cy="96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3" name="Line 49">
              <a:extLst>
                <a:ext uri="{FF2B5EF4-FFF2-40B4-BE49-F238E27FC236}">
                  <a16:creationId xmlns:a16="http://schemas.microsoft.com/office/drawing/2014/main" id="{1963CCDA-3687-42E6-9B45-DAB75055C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1248"/>
              <a:ext cx="48" cy="96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4" name="Line 50">
              <a:extLst>
                <a:ext uri="{FF2B5EF4-FFF2-40B4-BE49-F238E27FC236}">
                  <a16:creationId xmlns:a16="http://schemas.microsoft.com/office/drawing/2014/main" id="{2CB77A23-0B56-443E-9B73-EF9142C10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" y="1128"/>
              <a:ext cx="144" cy="0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</p:grpSp>
      <p:sp>
        <p:nvSpPr>
          <p:cNvPr id="125" name="Rectangle 51">
            <a:extLst>
              <a:ext uri="{FF2B5EF4-FFF2-40B4-BE49-F238E27FC236}">
                <a16:creationId xmlns:a16="http://schemas.microsoft.com/office/drawing/2014/main" id="{447DFB09-B418-495D-93E7-1F1522B63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3909315"/>
            <a:ext cx="12207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 anchorCtr="1"/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>
                <a:solidFill>
                  <a:srgbClr val="CC6600"/>
                </a:solidFill>
              </a:rPr>
              <a:t>Systems </a:t>
            </a:r>
          </a:p>
          <a:p>
            <a:pPr algn="ctr"/>
            <a:r>
              <a:rPr lang="fr-FR" altLang="fr-FR">
                <a:solidFill>
                  <a:srgbClr val="CC6600"/>
                </a:solidFill>
              </a:rPr>
              <a:t>architect </a:t>
            </a:r>
          </a:p>
        </p:txBody>
      </p:sp>
      <p:grpSp>
        <p:nvGrpSpPr>
          <p:cNvPr id="126" name="Group 52">
            <a:extLst>
              <a:ext uri="{FF2B5EF4-FFF2-40B4-BE49-F238E27FC236}">
                <a16:creationId xmlns:a16="http://schemas.microsoft.com/office/drawing/2014/main" id="{949C92F6-446A-42E3-BE83-20E3546024ED}"/>
              </a:ext>
            </a:extLst>
          </p:cNvPr>
          <p:cNvGrpSpPr>
            <a:grpSpLocks/>
          </p:cNvGrpSpPr>
          <p:nvPr/>
        </p:nvGrpSpPr>
        <p:grpSpPr bwMode="auto">
          <a:xfrm>
            <a:off x="3889375" y="4023615"/>
            <a:ext cx="533400" cy="598488"/>
            <a:chOff x="312" y="960"/>
            <a:chExt cx="144" cy="384"/>
          </a:xfrm>
        </p:grpSpPr>
        <p:sp>
          <p:nvSpPr>
            <p:cNvPr id="127" name="Oval 53">
              <a:extLst>
                <a:ext uri="{FF2B5EF4-FFF2-40B4-BE49-F238E27FC236}">
                  <a16:creationId xmlns:a16="http://schemas.microsoft.com/office/drawing/2014/main" id="{1661C7CB-B8F3-4983-8FD2-4D702CDB2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96" cy="96"/>
            </a:xfrm>
            <a:prstGeom prst="ellips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en-US" altLang="fr-FR"/>
            </a:p>
          </p:txBody>
        </p:sp>
        <p:sp>
          <p:nvSpPr>
            <p:cNvPr id="128" name="Line 54">
              <a:extLst>
                <a:ext uri="{FF2B5EF4-FFF2-40B4-BE49-F238E27FC236}">
                  <a16:creationId xmlns:a16="http://schemas.microsoft.com/office/drawing/2014/main" id="{877C7DEF-F96D-43F3-B4D1-753F39B45B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056"/>
              <a:ext cx="0" cy="192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9" name="Line 55">
              <a:extLst>
                <a:ext uri="{FF2B5EF4-FFF2-40B4-BE49-F238E27FC236}">
                  <a16:creationId xmlns:a16="http://schemas.microsoft.com/office/drawing/2014/main" id="{EDA29D87-BCE0-4E8D-A321-D16CE88A54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1248"/>
              <a:ext cx="48" cy="96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0" name="Line 56">
              <a:extLst>
                <a:ext uri="{FF2B5EF4-FFF2-40B4-BE49-F238E27FC236}">
                  <a16:creationId xmlns:a16="http://schemas.microsoft.com/office/drawing/2014/main" id="{C41A265D-A159-4D39-A7C4-CA1AD86A3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" y="1248"/>
              <a:ext cx="48" cy="96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1" name="Line 57">
              <a:extLst>
                <a:ext uri="{FF2B5EF4-FFF2-40B4-BE49-F238E27FC236}">
                  <a16:creationId xmlns:a16="http://schemas.microsoft.com/office/drawing/2014/main" id="{63AB2FAF-945F-4BB9-A04E-8C0CA9A95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" y="1128"/>
              <a:ext cx="144" cy="0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fr-FR"/>
            </a:p>
          </p:txBody>
        </p:sp>
      </p:grpSp>
      <p:cxnSp>
        <p:nvCxnSpPr>
          <p:cNvPr id="132" name="AutoShape 58">
            <a:extLst>
              <a:ext uri="{FF2B5EF4-FFF2-40B4-BE49-F238E27FC236}">
                <a16:creationId xmlns:a16="http://schemas.microsoft.com/office/drawing/2014/main" id="{B9D97AB0-DC33-4757-825F-F20E0AE44ABC}"/>
              </a:ext>
            </a:extLst>
          </p:cNvPr>
          <p:cNvCxnSpPr>
            <a:cxnSpLocks noChangeShapeType="1"/>
            <a:stCxn id="125" idx="0"/>
          </p:cNvCxnSpPr>
          <p:nvPr/>
        </p:nvCxnSpPr>
        <p:spPr bwMode="auto">
          <a:xfrm flipV="1">
            <a:off x="4195763" y="2994915"/>
            <a:ext cx="303212" cy="914400"/>
          </a:xfrm>
          <a:prstGeom prst="straightConnector1">
            <a:avLst/>
          </a:prstGeom>
          <a:noFill/>
          <a:ln w="15875">
            <a:solidFill>
              <a:srgbClr val="CC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AutoShape 59">
            <a:extLst>
              <a:ext uri="{FF2B5EF4-FFF2-40B4-BE49-F238E27FC236}">
                <a16:creationId xmlns:a16="http://schemas.microsoft.com/office/drawing/2014/main" id="{4C07D73C-81A3-40EE-88B5-8F796F80EA9D}"/>
              </a:ext>
            </a:extLst>
          </p:cNvPr>
          <p:cNvCxnSpPr>
            <a:cxnSpLocks noChangeShapeType="1"/>
            <a:stCxn id="125" idx="0"/>
          </p:cNvCxnSpPr>
          <p:nvPr/>
        </p:nvCxnSpPr>
        <p:spPr bwMode="auto">
          <a:xfrm flipV="1">
            <a:off x="4195763" y="2232915"/>
            <a:ext cx="150812" cy="1676400"/>
          </a:xfrm>
          <a:prstGeom prst="straightConnector1">
            <a:avLst/>
          </a:prstGeom>
          <a:noFill/>
          <a:ln w="15875">
            <a:solidFill>
              <a:srgbClr val="CC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AutoShape 60">
            <a:extLst>
              <a:ext uri="{FF2B5EF4-FFF2-40B4-BE49-F238E27FC236}">
                <a16:creationId xmlns:a16="http://schemas.microsoft.com/office/drawing/2014/main" id="{2266E736-D8D3-4E2A-A560-9D79D062E1C5}"/>
              </a:ext>
            </a:extLst>
          </p:cNvPr>
          <p:cNvCxnSpPr>
            <a:cxnSpLocks noChangeShapeType="1"/>
            <a:stCxn id="125" idx="0"/>
          </p:cNvCxnSpPr>
          <p:nvPr/>
        </p:nvCxnSpPr>
        <p:spPr bwMode="auto">
          <a:xfrm flipH="1" flipV="1">
            <a:off x="3813175" y="2232915"/>
            <a:ext cx="382588" cy="1676400"/>
          </a:xfrm>
          <a:prstGeom prst="straightConnector1">
            <a:avLst/>
          </a:prstGeom>
          <a:noFill/>
          <a:ln w="15875">
            <a:solidFill>
              <a:srgbClr val="CC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AutoShape 61">
            <a:extLst>
              <a:ext uri="{FF2B5EF4-FFF2-40B4-BE49-F238E27FC236}">
                <a16:creationId xmlns:a16="http://schemas.microsoft.com/office/drawing/2014/main" id="{B695EB35-72C3-400C-92C1-F2AC5B57D3B3}"/>
              </a:ext>
            </a:extLst>
          </p:cNvPr>
          <p:cNvCxnSpPr>
            <a:cxnSpLocks noChangeShapeType="1"/>
            <a:stCxn id="125" idx="0"/>
          </p:cNvCxnSpPr>
          <p:nvPr/>
        </p:nvCxnSpPr>
        <p:spPr bwMode="auto">
          <a:xfrm flipV="1">
            <a:off x="4195763" y="2004315"/>
            <a:ext cx="1370012" cy="1905000"/>
          </a:xfrm>
          <a:prstGeom prst="straightConnector1">
            <a:avLst/>
          </a:prstGeom>
          <a:noFill/>
          <a:ln w="15875">
            <a:solidFill>
              <a:srgbClr val="CC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" name="AutoShape 62">
            <a:extLst>
              <a:ext uri="{FF2B5EF4-FFF2-40B4-BE49-F238E27FC236}">
                <a16:creationId xmlns:a16="http://schemas.microsoft.com/office/drawing/2014/main" id="{14EC9427-CF5C-45A1-88CB-2C6FAFB995C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203575" y="1623315"/>
            <a:ext cx="1003300" cy="2227263"/>
          </a:xfrm>
          <a:prstGeom prst="straightConnector1">
            <a:avLst/>
          </a:prstGeom>
          <a:noFill/>
          <a:ln w="15875">
            <a:solidFill>
              <a:srgbClr val="CC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" name="AutoShape 63">
            <a:extLst>
              <a:ext uri="{FF2B5EF4-FFF2-40B4-BE49-F238E27FC236}">
                <a16:creationId xmlns:a16="http://schemas.microsoft.com/office/drawing/2014/main" id="{C080A6F3-FA6D-4E2D-885C-4DDD1378011C}"/>
              </a:ext>
            </a:extLst>
          </p:cNvPr>
          <p:cNvCxnSpPr>
            <a:cxnSpLocks noChangeShapeType="1"/>
            <a:stCxn id="125" idx="0"/>
          </p:cNvCxnSpPr>
          <p:nvPr/>
        </p:nvCxnSpPr>
        <p:spPr bwMode="auto">
          <a:xfrm flipH="1" flipV="1">
            <a:off x="1981200" y="2558353"/>
            <a:ext cx="2214563" cy="1350962"/>
          </a:xfrm>
          <a:prstGeom prst="straightConnector1">
            <a:avLst/>
          </a:prstGeom>
          <a:noFill/>
          <a:ln w="15875">
            <a:solidFill>
              <a:srgbClr val="CC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8" name="Rectangle 64">
            <a:extLst>
              <a:ext uri="{FF2B5EF4-FFF2-40B4-BE49-F238E27FC236}">
                <a16:creationId xmlns:a16="http://schemas.microsoft.com/office/drawing/2014/main" id="{E7CBEB82-EAAC-4DB9-ADB2-2066F07CF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2766315"/>
            <a:ext cx="1354138" cy="654050"/>
          </a:xfrm>
          <a:prstGeom prst="rect">
            <a:avLst/>
          </a:prstGeom>
          <a:solidFill>
            <a:srgbClr val="FFCC00"/>
          </a:solidFill>
          <a:ln w="1587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fr-FR" sz="1100" b="1"/>
              <a:t>Electronics</a:t>
            </a:r>
          </a:p>
        </p:txBody>
      </p:sp>
    </p:spTree>
    <p:extLst>
      <p:ext uri="{BB962C8B-B14F-4D97-AF65-F5344CB8AC3E}">
        <p14:creationId xmlns:p14="http://schemas.microsoft.com/office/powerpoint/2010/main" val="414318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System issue 2 – Undesired emergence (1/2) </a:t>
            </a:r>
            <a:endParaRPr lang="en-GB" sz="2000" dirty="0">
              <a:latin typeface="+mn-lt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2736690" y="6621137"/>
            <a:ext cx="3367143" cy="3154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Elements of systems architecture</a:t>
            </a:r>
          </a:p>
        </p:txBody>
      </p:sp>
      <p:sp>
        <p:nvSpPr>
          <p:cNvPr id="66" name="Rectangle 3">
            <a:extLst>
              <a:ext uri="{FF2B5EF4-FFF2-40B4-BE49-F238E27FC236}">
                <a16:creationId xmlns:a16="http://schemas.microsoft.com/office/drawing/2014/main" id="{73C4BFDB-16EA-41DD-A8B4-650D4FBB0E1F}"/>
              </a:ext>
            </a:extLst>
          </p:cNvPr>
          <p:cNvSpPr txBox="1">
            <a:spLocks noChangeArrowheads="1"/>
          </p:cNvSpPr>
          <p:nvPr/>
        </p:nvSpPr>
        <p:spPr>
          <a:xfrm>
            <a:off x="455600" y="2680317"/>
            <a:ext cx="8353425" cy="368743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  <a:buFontTx/>
              <a:buChar char="•"/>
            </a:pPr>
            <a:r>
              <a:rPr lang="en-US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The crash of June 4, 1996: </a:t>
            </a:r>
          </a:p>
          <a:p>
            <a:pPr marL="534988" lvl="1" indent="-17780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  <a:buFontTx/>
              <a:buChar char="•"/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H0-H0+36 s.: perfect flight until second 36 after take-off (1)</a:t>
            </a:r>
          </a:p>
          <a:p>
            <a:pPr marL="534988" lvl="1" indent="-17780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  <a:buFontTx/>
              <a:buChar char="•"/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H0+36,7 s.: simultaneous failure of the two inertial systems</a:t>
            </a:r>
          </a:p>
          <a:p>
            <a:pPr marL="534988" lvl="1" indent="-17780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  <a:buFontTx/>
              <a:buChar char="•"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H0+37 s.: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 activation of the automatic pilot which misunderstood the inertial systems data and corrected brutally the trajectory of Ariane 5 (2)</a:t>
            </a:r>
          </a:p>
          <a:p>
            <a:pPr marL="534988" lvl="1" indent="-17780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  <a:buFontTx/>
              <a:buChar char="•"/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H0+39 s.: boosters brake, leading to the launcher self-destruction (3)</a:t>
            </a:r>
          </a:p>
          <a:p>
            <a:pPr marL="176213" indent="-176213">
              <a:lnSpc>
                <a:spcPct val="105000"/>
              </a:lnSpc>
              <a:spcBef>
                <a:spcPts val="600"/>
              </a:spcBef>
              <a:spcAft>
                <a:spcPct val="5000"/>
              </a:spcAft>
              <a:buClr>
                <a:srgbClr val="FF0000"/>
              </a:buClr>
              <a:buFontTx/>
              <a:buChar char="•"/>
            </a:pPr>
            <a:r>
              <a:rPr lang="en-US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Immediate costs of the crash</a:t>
            </a:r>
            <a:r>
              <a:rPr lang="en-US" altLang="ja-JP" sz="16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</a:t>
            </a:r>
          </a:p>
          <a:p>
            <a:pPr marL="534988" lvl="1" indent="-17780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  <a:buFontTx/>
              <a:buChar char="•"/>
            </a:pP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Direct cost: $ 370 m (load lost)</a:t>
            </a:r>
          </a:p>
          <a:p>
            <a:pPr marL="534988" lvl="1" indent="-17780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  <a:buFontTx/>
              <a:buChar char="•"/>
            </a:pP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Induced cost: 1 month of work to recover the most dangerous fragments (e.g. fuel stock) in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Guyana swamps (“La Mangrove”)</a:t>
            </a: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76213" indent="-176213">
              <a:lnSpc>
                <a:spcPct val="105000"/>
              </a:lnSpc>
              <a:spcBef>
                <a:spcPts val="600"/>
              </a:spcBef>
              <a:spcAft>
                <a:spcPct val="5000"/>
              </a:spcAft>
              <a:buClr>
                <a:srgbClr val="FF0000"/>
              </a:buClr>
              <a:buFontTx/>
              <a:buChar char="•"/>
            </a:pPr>
            <a:r>
              <a:rPr lang="en-US" altLang="ja-JP" sz="16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Huge indirect costs due to Ariane 5 program delaying:</a:t>
            </a:r>
          </a:p>
          <a:p>
            <a:pPr marL="534988" lvl="1" indent="-17780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  <a:buFontTx/>
              <a:buChar char="•"/>
            </a:pP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Ariane 5 second flight was performed one year later</a:t>
            </a:r>
          </a:p>
          <a:p>
            <a:pPr marL="534988" lvl="1" indent="-177800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>
                <a:srgbClr val="FF0000"/>
              </a:buClr>
              <a:buFontTx/>
              <a:buChar char="•"/>
            </a:pP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Ariane 5 first commercial flight was performed 3 years later (December 10,1999)</a:t>
            </a:r>
            <a:endParaRPr lang="en-US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4" descr="QuickTime PlayerCAP000">
            <a:extLst>
              <a:ext uri="{FF2B5EF4-FFF2-40B4-BE49-F238E27FC236}">
                <a16:creationId xmlns:a16="http://schemas.microsoft.com/office/drawing/2014/main" id="{2E5F5B6E-68C0-4EE6-8605-7FC58548A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972576"/>
            <a:ext cx="20447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" descr="QuickTime PlayerCAP001">
            <a:extLst>
              <a:ext uri="{FF2B5EF4-FFF2-40B4-BE49-F238E27FC236}">
                <a16:creationId xmlns:a16="http://schemas.microsoft.com/office/drawing/2014/main" id="{29614BD0-4EDC-4791-91D3-5EB857311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972576"/>
            <a:ext cx="20574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 descr="QuickTime PlayerCAP002">
            <a:extLst>
              <a:ext uri="{FF2B5EF4-FFF2-40B4-BE49-F238E27FC236}">
                <a16:creationId xmlns:a16="http://schemas.microsoft.com/office/drawing/2014/main" id="{2A3A32DA-C7A0-4474-8DCE-EDA27A4D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72576"/>
            <a:ext cx="20574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 Box 8">
            <a:extLst>
              <a:ext uri="{FF2B5EF4-FFF2-40B4-BE49-F238E27FC236}">
                <a16:creationId xmlns:a16="http://schemas.microsoft.com/office/drawing/2014/main" id="{C979EB4B-C525-4061-BC0F-05ED10221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088589"/>
            <a:ext cx="39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b="1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71" name="Text Box 9">
            <a:extLst>
              <a:ext uri="{FF2B5EF4-FFF2-40B4-BE49-F238E27FC236}">
                <a16:creationId xmlns:a16="http://schemas.microsoft.com/office/drawing/2014/main" id="{19DD3D67-EC6B-49E2-A2D9-EB675E5BC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088589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b="1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72" name="Text Box 10">
            <a:extLst>
              <a:ext uri="{FF2B5EF4-FFF2-40B4-BE49-F238E27FC236}">
                <a16:creationId xmlns:a16="http://schemas.microsoft.com/office/drawing/2014/main" id="{CD94EDBE-1C69-4D3E-A2BC-76FBB1FCC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088589"/>
            <a:ext cx="39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b="1">
                <a:solidFill>
                  <a:schemeClr val="bg1"/>
                </a:solidFill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4143240038"/>
      </p:ext>
    </p:extLst>
  </p:cSld>
  <p:clrMapOvr>
    <a:masterClrMapping/>
  </p:clrMapOvr>
</p:sld>
</file>

<file path=ppt/theme/theme1.xml><?xml version="1.0" encoding="utf-8"?>
<a:theme xmlns:a="http://schemas.openxmlformats.org/drawingml/2006/main" name="CESAMES AE">
  <a:themeElements>
    <a:clrScheme name="CESAMES">
      <a:dk1>
        <a:sysClr val="windowText" lastClr="000000"/>
      </a:dk1>
      <a:lt1>
        <a:sysClr val="window" lastClr="FFFFFF"/>
      </a:lt1>
      <a:dk2>
        <a:srgbClr val="7F4F49"/>
      </a:dk2>
      <a:lt2>
        <a:srgbClr val="D1D3D4"/>
      </a:lt2>
      <a:accent1>
        <a:srgbClr val="0A71B3"/>
      </a:accent1>
      <a:accent2>
        <a:srgbClr val="D40050"/>
      </a:accent2>
      <a:accent3>
        <a:srgbClr val="BCCD22"/>
      </a:accent3>
      <a:accent4>
        <a:srgbClr val="90127E"/>
      </a:accent4>
      <a:accent5>
        <a:srgbClr val="009DDF"/>
      </a:accent5>
      <a:accent6>
        <a:srgbClr val="F7B23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rgbClr val="267FFF"/>
          </a:solidFill>
        </a:ln>
      </a:spPr>
      <a:bodyPr anchor="ctr"/>
      <a:lstStyle>
        <a:defPPr algn="ctr">
          <a:defRPr sz="12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43737</TotalTime>
  <Words>5254</Words>
  <Application>Microsoft Office PowerPoint</Application>
  <PresentationFormat>Affichage à l'écran (4:3)</PresentationFormat>
  <Paragraphs>1084</Paragraphs>
  <Slides>58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6" baseType="lpstr">
      <vt:lpstr>Arial</vt:lpstr>
      <vt:lpstr>Arial Narrow</vt:lpstr>
      <vt:lpstr>Calibri</vt:lpstr>
      <vt:lpstr>Symbol</vt:lpstr>
      <vt:lpstr>Verdana</vt:lpstr>
      <vt:lpstr>Wingdings</vt:lpstr>
      <vt:lpstr>Wingdings 3</vt:lpstr>
      <vt:lpstr>CESAMES AE</vt:lpstr>
      <vt:lpstr>Elements of Systems Architecture</vt:lpstr>
      <vt:lpstr>Table of contents</vt:lpstr>
      <vt:lpstr>Brief overview of Daniel Krob’s scientific career  </vt:lpstr>
      <vt:lpstr>CESAMES public systems architecting methodology</vt:lpstr>
      <vt:lpstr>Table of contents</vt:lpstr>
      <vt:lpstr>System issue 1 – Addressing critical integration issues</vt:lpstr>
      <vt:lpstr>Systems engineering technical answer 1 – Providing explicit system integration models </vt:lpstr>
      <vt:lpstr>Systems engineering human answer 1 – Introducing systems architect roles </vt:lpstr>
      <vt:lpstr>System issue 2 – Undesired emergence (1/2) </vt:lpstr>
      <vt:lpstr>System issue 2 – Undesired emergence (2/2) </vt:lpstr>
      <vt:lpstr>Systems engineering answer 2 – Integrating model-oriented verification &amp; validation activities along the design </vt:lpstr>
      <vt:lpstr>System issue 3 – Missing key stakeholders  The Calcutta subway case (1/2)</vt:lpstr>
      <vt:lpstr>System issue 3 – Missing key stakeholders  The Calcutta subway case (2/2)</vt:lpstr>
      <vt:lpstr>Systems Engineering Answer 3 – Operational architecture</vt:lpstr>
      <vt:lpstr>System Issue 4 – Forgetting to manage transversal behaviors</vt:lpstr>
      <vt:lpstr>Systems Engineering Answer 4 – Functional architecture (1/3)</vt:lpstr>
      <vt:lpstr>Systems Engineering Answer 4 – Functional architecture (2/3)</vt:lpstr>
      <vt:lpstr>Systems Engineering Answer 4 –  Functional architecture (3/3)</vt:lpstr>
      <vt:lpstr>Table of contents</vt:lpstr>
      <vt:lpstr>Key system concept – Time scale and states</vt:lpstr>
      <vt:lpstr>Key system concept – System (1/2)</vt:lpstr>
      <vt:lpstr>Key system concept – System (2/2)</vt:lpstr>
      <vt:lpstr>Key system concept – Integration – First unformal attempt</vt:lpstr>
      <vt:lpstr>Key system concept – Emergence</vt:lpstr>
      <vt:lpstr>Key system concept – Abstraction</vt:lpstr>
      <vt:lpstr>Key system concept – Integration (1/2)</vt:lpstr>
      <vt:lpstr>Key system concept – Integration (2/2)</vt:lpstr>
      <vt:lpstr>Key system concept – Systemic hierarchy</vt:lpstr>
      <vt:lpstr>Table of contents</vt:lpstr>
      <vt:lpstr>Table of contents</vt:lpstr>
      <vt:lpstr>Key systems architecture concept – Architectural pyramid</vt:lpstr>
      <vt:lpstr>Why three architectural visions? (1/2) </vt:lpstr>
      <vt:lpstr>Why three architectural visions? (2/2) </vt:lpstr>
      <vt:lpstr>Relationships between the three architectural visions Electronic toothbrush example</vt:lpstr>
      <vt:lpstr>Table of contents</vt:lpstr>
      <vt:lpstr>A bit of archeology: Hoare equivalence (1969)</vt:lpstr>
      <vt:lpstr>Temporal system logics </vt:lpstr>
      <vt:lpstr>Systems can be described either in intention or in extension</vt:lpstr>
      <vt:lpstr>CESAM systems architecture framework Generic structure of a description view</vt:lpstr>
      <vt:lpstr>CESAM systems architecture framework Requirements and descriptions</vt:lpstr>
      <vt:lpstr>CESAM systems architecture framework Synthesis: the CESAM systems architecture cube</vt:lpstr>
      <vt:lpstr>Main steps of the systems architecting process</vt:lpstr>
      <vt:lpstr>Table of contents</vt:lpstr>
      <vt:lpstr>Table of contents</vt:lpstr>
      <vt:lpstr>System complexity hierarchy</vt:lpstr>
      <vt:lpstr>The difference between systems of systems and usual systems engineering rather relies on specific design issues  </vt:lpstr>
      <vt:lpstr>Example: electrical vehicle ecosystem (1/2)</vt:lpstr>
      <vt:lpstr>Example: electrical vehicle ecosystem (2/2)</vt:lpstr>
      <vt:lpstr>Table of contents</vt:lpstr>
      <vt:lpstr>Since 50 years, one knows how to compile a software</vt:lpstr>
      <vt:lpstr>And what if tomorrow, one could synthesize systems?</vt:lpstr>
      <vt:lpstr>What functional architecture for a system synthesis tool?</vt:lpstr>
      <vt:lpstr>What fundamentals for a system synthesis tool?</vt:lpstr>
      <vt:lpstr>The scientific issue to solve (1/2)</vt:lpstr>
      <vt:lpstr>The scientific issue to solve (2/2)</vt:lpstr>
      <vt:lpstr>Table of contents</vt:lpstr>
      <vt:lpstr>A key role: the systems architect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Alice Parisot</dc:creator>
  <cp:lastModifiedBy>Daniel Krob</cp:lastModifiedBy>
  <cp:revision>1804</cp:revision>
  <cp:lastPrinted>2016-03-04T11:49:56Z</cp:lastPrinted>
  <dcterms:created xsi:type="dcterms:W3CDTF">2012-04-18T14:21:28Z</dcterms:created>
  <dcterms:modified xsi:type="dcterms:W3CDTF">2021-09-12T10:51:09Z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